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63" r:id="rId4"/>
    <p:sldId id="272" r:id="rId5"/>
    <p:sldId id="273" r:id="rId6"/>
    <p:sldId id="274" r:id="rId7"/>
    <p:sldId id="275" r:id="rId8"/>
    <p:sldId id="287" r:id="rId9"/>
    <p:sldId id="280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  <p:sldId id="286" r:id="rId19"/>
    <p:sldId id="259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3"/>
    <a:srgbClr val="3F9C35"/>
    <a:srgbClr val="000000"/>
    <a:srgbClr val="FFFFFF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6323" autoAdjust="0"/>
  </p:normalViewPr>
  <p:slideViewPr>
    <p:cSldViewPr showGuides="1">
      <p:cViewPr>
        <p:scale>
          <a:sx n="100" d="100"/>
          <a:sy n="100" d="100"/>
        </p:scale>
        <p:origin x="-540" y="624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CB8F-A780-40CD-990E-2CA42600170B}" type="datetimeFigureOut">
              <a:rPr lang="nl-NL" smtClean="0"/>
              <a:t>11-6-2012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77A6-A224-44FD-8492-D13636826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80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40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NL" sz="1000" dirty="0" smtClean="0">
                <a:solidFill>
                  <a:schemeClr val="accent3"/>
                </a:solidFill>
              </a:rPr>
              <a:t>Ruimte</a:t>
            </a:r>
            <a:r>
              <a:rPr lang="nl-NL" sz="1000" baseline="0" dirty="0" smtClean="0">
                <a:solidFill>
                  <a:schemeClr val="accent3"/>
                </a:solidFill>
              </a:rPr>
              <a:t> voor partnerlogo’s </a:t>
            </a:r>
            <a:br>
              <a:rPr lang="nl-NL" sz="1000" baseline="0" dirty="0" smtClean="0">
                <a:solidFill>
                  <a:schemeClr val="accent3"/>
                </a:solidFill>
              </a:rPr>
            </a:br>
            <a:r>
              <a:rPr lang="nl-NL" sz="800" baseline="0" dirty="0" smtClean="0">
                <a:solidFill>
                  <a:schemeClr val="accent3"/>
                </a:solidFill>
              </a:rPr>
              <a:t>(plaats een wit vlak achter de logo’s om deze tekst en het kader te verbergen)</a:t>
            </a:r>
            <a:endParaRPr lang="nl-NL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Carbon Footprint</a:t>
            </a:r>
            <a:endParaRPr lang="nl-NL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Link tussen Milieubewustzijn en Bedrijfsresultaat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smtClean="0"/>
              <a:t>24 april 2012, </a:t>
            </a:r>
            <a:r>
              <a:rPr lang="nl-NL" dirty="0" smtClean="0"/>
              <a:t>Theun Vellinga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Ketenbenadering</a:t>
            </a:r>
            <a:r>
              <a:rPr lang="en-GB" dirty="0" smtClean="0"/>
              <a:t>: </a:t>
            </a:r>
            <a:r>
              <a:rPr lang="en-GB" dirty="0" err="1" smtClean="0"/>
              <a:t>Voer</a:t>
            </a:r>
            <a:r>
              <a:rPr lang="en-GB" dirty="0" smtClean="0"/>
              <a:t> – </a:t>
            </a:r>
            <a:r>
              <a:rPr lang="en-GB" dirty="0" err="1" smtClean="0"/>
              <a:t>Vee</a:t>
            </a:r>
            <a:r>
              <a:rPr lang="en-GB" dirty="0" smtClean="0"/>
              <a:t> – </a:t>
            </a:r>
            <a:r>
              <a:rPr lang="en-GB" dirty="0" err="1" smtClean="0"/>
              <a:t>Consument</a:t>
            </a:r>
            <a:r>
              <a:rPr lang="en-GB" dirty="0" smtClean="0"/>
              <a:t> 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294816" cy="4089600"/>
          </a:xfrm>
        </p:spPr>
        <p:txBody>
          <a:bodyPr/>
          <a:lstStyle/>
          <a:p>
            <a:r>
              <a:rPr lang="en-GB" dirty="0" err="1" smtClean="0"/>
              <a:t>Voerproductie</a:t>
            </a:r>
            <a:endParaRPr lang="en-GB" dirty="0" smtClean="0"/>
          </a:p>
          <a:p>
            <a:pPr lvl="1"/>
            <a:r>
              <a:rPr lang="en-GB" dirty="0" err="1" smtClean="0"/>
              <a:t>Maken</a:t>
            </a:r>
            <a:r>
              <a:rPr lang="en-GB" dirty="0" smtClean="0"/>
              <a:t> </a:t>
            </a:r>
            <a:r>
              <a:rPr lang="en-GB" dirty="0" err="1" smtClean="0"/>
              <a:t>kunstmest</a:t>
            </a:r>
            <a:endParaRPr lang="en-GB" dirty="0" smtClean="0"/>
          </a:p>
          <a:p>
            <a:pPr lvl="1"/>
            <a:r>
              <a:rPr lang="en-GB" dirty="0" err="1" smtClean="0"/>
              <a:t>Toedienen</a:t>
            </a:r>
            <a:r>
              <a:rPr lang="en-GB" dirty="0" smtClean="0"/>
              <a:t> </a:t>
            </a:r>
            <a:r>
              <a:rPr lang="en-GB" dirty="0" err="1" smtClean="0"/>
              <a:t>kunstmest</a:t>
            </a:r>
            <a:endParaRPr lang="en-GB" dirty="0" smtClean="0"/>
          </a:p>
          <a:p>
            <a:pPr lvl="1"/>
            <a:r>
              <a:rPr lang="en-GB" dirty="0" err="1" smtClean="0"/>
              <a:t>Brandstofgebruik</a:t>
            </a:r>
            <a:endParaRPr lang="en-GB" dirty="0" smtClean="0"/>
          </a:p>
          <a:p>
            <a:pPr lvl="1"/>
            <a:r>
              <a:rPr lang="en-GB" dirty="0" err="1" smtClean="0"/>
              <a:t>Ontbossing</a:t>
            </a:r>
            <a:endParaRPr lang="en-GB" dirty="0" smtClean="0"/>
          </a:p>
          <a:p>
            <a:pPr lvl="1"/>
            <a:r>
              <a:rPr lang="en-GB" dirty="0" smtClean="0"/>
              <a:t>C-</a:t>
            </a:r>
            <a:r>
              <a:rPr lang="en-GB" dirty="0" err="1" smtClean="0"/>
              <a:t>verlies</a:t>
            </a:r>
            <a:r>
              <a:rPr lang="en-GB" dirty="0" smtClean="0"/>
              <a:t> </a:t>
            </a:r>
            <a:r>
              <a:rPr lang="en-GB" dirty="0" err="1" smtClean="0"/>
              <a:t>areaal</a:t>
            </a:r>
            <a:r>
              <a:rPr lang="en-GB" dirty="0" smtClean="0"/>
              <a:t> 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err="1" smtClean="0"/>
              <a:t>Locatie</a:t>
            </a:r>
            <a:r>
              <a:rPr lang="en-GB" dirty="0" smtClean="0"/>
              <a:t> </a:t>
            </a:r>
            <a:r>
              <a:rPr lang="en-GB" dirty="0" err="1" smtClean="0"/>
              <a:t>emissie</a:t>
            </a:r>
            <a:endParaRPr lang="en-GB" dirty="0" smtClean="0"/>
          </a:p>
          <a:p>
            <a:pPr lvl="1"/>
            <a:r>
              <a:rPr lang="en-GB" dirty="0" err="1" smtClean="0"/>
              <a:t>Industrie</a:t>
            </a:r>
            <a:r>
              <a:rPr lang="en-GB" dirty="0" smtClean="0"/>
              <a:t> en </a:t>
            </a:r>
            <a:r>
              <a:rPr lang="en-GB" dirty="0" err="1" smtClean="0"/>
              <a:t>energie</a:t>
            </a:r>
            <a:endParaRPr lang="en-GB" dirty="0" smtClean="0"/>
          </a:p>
          <a:p>
            <a:pPr lvl="1"/>
            <a:r>
              <a:rPr lang="en-GB" dirty="0" err="1" smtClean="0"/>
              <a:t>Landbouw</a:t>
            </a:r>
            <a:endParaRPr lang="en-GB" dirty="0" smtClean="0"/>
          </a:p>
          <a:p>
            <a:pPr lvl="1"/>
            <a:r>
              <a:rPr lang="en-GB" dirty="0" err="1" smtClean="0"/>
              <a:t>Energie</a:t>
            </a:r>
            <a:endParaRPr lang="en-GB" dirty="0" smtClean="0"/>
          </a:p>
          <a:p>
            <a:pPr lvl="1"/>
            <a:r>
              <a:rPr lang="en-GB" dirty="0" err="1" smtClean="0"/>
              <a:t>Bosbouw</a:t>
            </a:r>
            <a:endParaRPr lang="en-GB" dirty="0" smtClean="0"/>
          </a:p>
          <a:p>
            <a:pPr lvl="1"/>
            <a:r>
              <a:rPr lang="en-GB" dirty="0" err="1" smtClean="0"/>
              <a:t>Landbouw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40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Ketenbenadering: Voer – Vee – Consument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294816" cy="4089600"/>
          </a:xfrm>
        </p:spPr>
        <p:txBody>
          <a:bodyPr/>
          <a:lstStyle/>
          <a:p>
            <a:r>
              <a:rPr lang="nl-NL" dirty="0" smtClean="0"/>
              <a:t>Emissies bij vee houden</a:t>
            </a:r>
          </a:p>
          <a:p>
            <a:pPr lvl="1"/>
            <a:r>
              <a:rPr lang="nl-NL" dirty="0" smtClean="0"/>
              <a:t>Methaan:</a:t>
            </a:r>
            <a:br>
              <a:rPr lang="nl-NL" dirty="0" smtClean="0"/>
            </a:br>
            <a:r>
              <a:rPr lang="nl-NL" dirty="0" err="1" smtClean="0"/>
              <a:t>pensfermentatie</a:t>
            </a:r>
            <a:r>
              <a:rPr lang="nl-NL" dirty="0" smtClean="0"/>
              <a:t> </a:t>
            </a:r>
          </a:p>
          <a:p>
            <a:pPr lvl="1"/>
            <a:r>
              <a:rPr lang="en-GB" dirty="0" err="1" smtClean="0"/>
              <a:t>Methaan</a:t>
            </a:r>
            <a:r>
              <a:rPr lang="en-GB" dirty="0" smtClean="0"/>
              <a:t> en </a:t>
            </a:r>
            <a:r>
              <a:rPr lang="en-GB" dirty="0" err="1" smtClean="0"/>
              <a:t>lachgas</a:t>
            </a:r>
            <a:r>
              <a:rPr lang="en-GB" dirty="0" smtClean="0"/>
              <a:t>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uit de mestopslag</a:t>
            </a:r>
          </a:p>
          <a:p>
            <a:endParaRPr lang="en-GB" dirty="0" smtClean="0"/>
          </a:p>
          <a:p>
            <a:r>
              <a:rPr lang="en-GB" dirty="0" err="1" smtClean="0"/>
              <a:t>Emissies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veehouderij</a:t>
            </a:r>
            <a:endParaRPr lang="en-GB" dirty="0" smtClean="0"/>
          </a:p>
          <a:p>
            <a:pPr lvl="1"/>
            <a:r>
              <a:rPr lang="en-GB" dirty="0" err="1" smtClean="0"/>
              <a:t>Verwerken</a:t>
            </a:r>
            <a:r>
              <a:rPr lang="en-GB" dirty="0" smtClean="0"/>
              <a:t>, </a:t>
            </a:r>
            <a:r>
              <a:rPr lang="en-GB" dirty="0" err="1" smtClean="0"/>
              <a:t>slachten</a:t>
            </a:r>
            <a:endParaRPr lang="en-GB" dirty="0" smtClean="0"/>
          </a:p>
          <a:p>
            <a:pPr lvl="1"/>
            <a:r>
              <a:rPr lang="en-GB" dirty="0" err="1" smtClean="0"/>
              <a:t>Internationaal</a:t>
            </a:r>
            <a:r>
              <a:rPr lang="en-GB" dirty="0" smtClean="0"/>
              <a:t> transport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 Locatie emissie</a:t>
            </a:r>
          </a:p>
          <a:p>
            <a:pPr lvl="1"/>
            <a:r>
              <a:rPr lang="nl-NL" dirty="0" smtClean="0"/>
              <a:t>Landbouw en veehouderij</a:t>
            </a:r>
          </a:p>
          <a:p>
            <a:pPr marL="696913" lvl="1" indent="0">
              <a:buNone/>
            </a:pPr>
            <a:endParaRPr lang="en-GB" dirty="0"/>
          </a:p>
          <a:p>
            <a:endParaRPr lang="en-GB" sz="1000" dirty="0" smtClean="0"/>
          </a:p>
          <a:p>
            <a:endParaRPr lang="en-GB" sz="1800" dirty="0" smtClean="0"/>
          </a:p>
          <a:p>
            <a:endParaRPr lang="en-GB" dirty="0" smtClean="0"/>
          </a:p>
          <a:p>
            <a:pPr lvl="1"/>
            <a:r>
              <a:rPr lang="en-GB" dirty="0" err="1" smtClean="0"/>
              <a:t>Industrie</a:t>
            </a:r>
            <a:r>
              <a:rPr lang="en-GB" dirty="0" smtClean="0"/>
              <a:t> en </a:t>
            </a:r>
            <a:r>
              <a:rPr lang="en-GB" dirty="0" err="1" smtClean="0"/>
              <a:t>energie</a:t>
            </a:r>
            <a:endParaRPr lang="en-GB" dirty="0" smtClean="0"/>
          </a:p>
          <a:p>
            <a:pPr lvl="1"/>
            <a:r>
              <a:rPr lang="en-GB" dirty="0" smtClean="0"/>
              <a:t>Transport en </a:t>
            </a:r>
            <a:r>
              <a:rPr lang="en-GB" dirty="0" err="1" smtClean="0"/>
              <a:t>energie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63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Het kader: De koolstof kringloop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Lang: </a:t>
            </a:r>
            <a:r>
              <a:rPr lang="en-GB" dirty="0" err="1"/>
              <a:t>vastlegging</a:t>
            </a:r>
            <a:r>
              <a:rPr lang="en-GB" dirty="0"/>
              <a:t> van C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planten</a:t>
            </a:r>
            <a:r>
              <a:rPr lang="en-GB" dirty="0"/>
              <a:t> &amp; </a:t>
            </a:r>
            <a:r>
              <a:rPr lang="en-GB" dirty="0" err="1"/>
              <a:t>dieren</a:t>
            </a:r>
            <a:r>
              <a:rPr lang="en-GB" dirty="0"/>
              <a:t> in </a:t>
            </a:r>
            <a:r>
              <a:rPr lang="en-GB" dirty="0" err="1" smtClean="0"/>
              <a:t>bodem</a:t>
            </a:r>
            <a:endParaRPr lang="en-GB" dirty="0"/>
          </a:p>
          <a:p>
            <a:pPr lvl="1"/>
            <a:r>
              <a:rPr lang="en-GB" dirty="0" err="1"/>
              <a:t>organische</a:t>
            </a:r>
            <a:r>
              <a:rPr lang="en-GB" dirty="0"/>
              <a:t> </a:t>
            </a:r>
            <a:r>
              <a:rPr lang="en-GB" dirty="0" err="1"/>
              <a:t>stof</a:t>
            </a:r>
            <a:r>
              <a:rPr lang="en-GB" dirty="0"/>
              <a:t> in de </a:t>
            </a:r>
            <a:r>
              <a:rPr lang="en-GB" dirty="0" err="1"/>
              <a:t>bodem</a:t>
            </a:r>
            <a:endParaRPr lang="en-GB" dirty="0"/>
          </a:p>
          <a:p>
            <a:pPr lvl="1"/>
            <a:r>
              <a:rPr lang="en-GB" dirty="0"/>
              <a:t>Veen</a:t>
            </a:r>
          </a:p>
          <a:p>
            <a:pPr lvl="1"/>
            <a:r>
              <a:rPr lang="en-GB" dirty="0" err="1"/>
              <a:t>Aardolie</a:t>
            </a:r>
            <a:r>
              <a:rPr lang="en-GB" dirty="0"/>
              <a:t>, gas, </a:t>
            </a:r>
            <a:r>
              <a:rPr lang="en-GB" dirty="0" err="1"/>
              <a:t>kolen</a:t>
            </a:r>
            <a:endParaRPr lang="en-GB" dirty="0"/>
          </a:p>
          <a:p>
            <a:r>
              <a:rPr lang="en-GB" dirty="0" err="1"/>
              <a:t>Kort</a:t>
            </a:r>
            <a:r>
              <a:rPr lang="en-GB" dirty="0"/>
              <a:t>: </a:t>
            </a:r>
            <a:r>
              <a:rPr lang="en-GB" dirty="0" err="1"/>
              <a:t>vastlegging</a:t>
            </a:r>
            <a:r>
              <a:rPr lang="en-GB" dirty="0"/>
              <a:t> C in </a:t>
            </a:r>
            <a:r>
              <a:rPr lang="en-GB" dirty="0" err="1"/>
              <a:t>planten</a:t>
            </a:r>
            <a:r>
              <a:rPr lang="en-GB" dirty="0"/>
              <a:t> en </a:t>
            </a:r>
            <a:r>
              <a:rPr lang="en-GB" dirty="0" err="1"/>
              <a:t>dieren</a:t>
            </a:r>
            <a:r>
              <a:rPr lang="en-GB" dirty="0"/>
              <a:t> die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gebruikt</a:t>
            </a:r>
            <a:r>
              <a:rPr lang="en-GB" dirty="0"/>
              <a:t> of </a:t>
            </a:r>
            <a:r>
              <a:rPr lang="en-GB" dirty="0" err="1"/>
              <a:t>verteerd</a:t>
            </a:r>
            <a:endParaRPr lang="en-GB" dirty="0"/>
          </a:p>
          <a:p>
            <a:pPr lvl="1"/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landbouwgewassen</a:t>
            </a:r>
            <a:r>
              <a:rPr lang="en-GB" dirty="0"/>
              <a:t>,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dieren</a:t>
            </a:r>
            <a:r>
              <a:rPr lang="en-GB" dirty="0"/>
              <a:t>,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enz</a:t>
            </a:r>
            <a:r>
              <a:rPr lang="en-GB" dirty="0"/>
              <a:t>.</a:t>
            </a:r>
          </a:p>
          <a:p>
            <a:pPr lvl="1"/>
            <a:endParaRPr lang="en-GB" dirty="0"/>
          </a:p>
          <a:p>
            <a:r>
              <a:rPr lang="en-GB" dirty="0" err="1"/>
              <a:t>Korte</a:t>
            </a:r>
            <a:r>
              <a:rPr lang="en-GB" dirty="0"/>
              <a:t> </a:t>
            </a:r>
            <a:r>
              <a:rPr lang="en-GB" dirty="0" err="1"/>
              <a:t>kringloop</a:t>
            </a:r>
            <a:r>
              <a:rPr lang="en-GB" dirty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buiten</a:t>
            </a:r>
            <a:r>
              <a:rPr lang="en-GB" dirty="0" smtClean="0"/>
              <a:t> </a:t>
            </a:r>
            <a:r>
              <a:rPr lang="en-GB" dirty="0" err="1"/>
              <a:t>beschouwing</a:t>
            </a:r>
            <a:r>
              <a:rPr lang="en-GB" dirty="0"/>
              <a:t> </a:t>
            </a:r>
            <a:r>
              <a:rPr lang="en-GB" dirty="0" err="1"/>
              <a:t>gelaten</a:t>
            </a: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32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Landgebruik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verandering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daarin</a:t>
            </a:r>
            <a:endParaRPr lang="nl-NL" dirty="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865188" y="1865313"/>
            <a:ext cx="6664325" cy="1754188"/>
          </a:xfrm>
          <a:custGeom>
            <a:avLst/>
            <a:gdLst>
              <a:gd name="T0" fmla="*/ 7 w 524"/>
              <a:gd name="T1" fmla="*/ 121 h 138"/>
              <a:gd name="T2" fmla="*/ 18 w 524"/>
              <a:gd name="T3" fmla="*/ 102 h 138"/>
              <a:gd name="T4" fmla="*/ 28 w 524"/>
              <a:gd name="T5" fmla="*/ 87 h 138"/>
              <a:gd name="T6" fmla="*/ 39 w 524"/>
              <a:gd name="T7" fmla="*/ 76 h 138"/>
              <a:gd name="T8" fmla="*/ 49 w 524"/>
              <a:gd name="T9" fmla="*/ 66 h 138"/>
              <a:gd name="T10" fmla="*/ 60 w 524"/>
              <a:gd name="T11" fmla="*/ 58 h 138"/>
              <a:gd name="T12" fmla="*/ 70 w 524"/>
              <a:gd name="T13" fmla="*/ 52 h 138"/>
              <a:gd name="T14" fmla="*/ 81 w 524"/>
              <a:gd name="T15" fmla="*/ 47 h 138"/>
              <a:gd name="T16" fmla="*/ 91 w 524"/>
              <a:gd name="T17" fmla="*/ 43 h 138"/>
              <a:gd name="T18" fmla="*/ 102 w 524"/>
              <a:gd name="T19" fmla="*/ 39 h 138"/>
              <a:gd name="T20" fmla="*/ 112 w 524"/>
              <a:gd name="T21" fmla="*/ 36 h 138"/>
              <a:gd name="T22" fmla="*/ 123 w 524"/>
              <a:gd name="T23" fmla="*/ 33 h 138"/>
              <a:gd name="T24" fmla="*/ 133 w 524"/>
              <a:gd name="T25" fmla="*/ 31 h 138"/>
              <a:gd name="T26" fmla="*/ 144 w 524"/>
              <a:gd name="T27" fmla="*/ 29 h 138"/>
              <a:gd name="T28" fmla="*/ 154 w 524"/>
              <a:gd name="T29" fmla="*/ 27 h 138"/>
              <a:gd name="T30" fmla="*/ 165 w 524"/>
              <a:gd name="T31" fmla="*/ 26 h 138"/>
              <a:gd name="T32" fmla="*/ 175 w 524"/>
              <a:gd name="T33" fmla="*/ 24 h 138"/>
              <a:gd name="T34" fmla="*/ 186 w 524"/>
              <a:gd name="T35" fmla="*/ 23 h 138"/>
              <a:gd name="T36" fmla="*/ 196 w 524"/>
              <a:gd name="T37" fmla="*/ 22 h 138"/>
              <a:gd name="T38" fmla="*/ 207 w 524"/>
              <a:gd name="T39" fmla="*/ 21 h 138"/>
              <a:gd name="T40" fmla="*/ 217 w 524"/>
              <a:gd name="T41" fmla="*/ 20 h 138"/>
              <a:gd name="T42" fmla="*/ 228 w 524"/>
              <a:gd name="T43" fmla="*/ 19 h 138"/>
              <a:gd name="T44" fmla="*/ 238 w 524"/>
              <a:gd name="T45" fmla="*/ 18 h 138"/>
              <a:gd name="T46" fmla="*/ 249 w 524"/>
              <a:gd name="T47" fmla="*/ 17 h 138"/>
              <a:gd name="T48" fmla="*/ 259 w 524"/>
              <a:gd name="T49" fmla="*/ 16 h 138"/>
              <a:gd name="T50" fmla="*/ 269 w 524"/>
              <a:gd name="T51" fmla="*/ 15 h 138"/>
              <a:gd name="T52" fmla="*/ 280 w 524"/>
              <a:gd name="T53" fmla="*/ 14 h 138"/>
              <a:gd name="T54" fmla="*/ 290 w 524"/>
              <a:gd name="T55" fmla="*/ 13 h 138"/>
              <a:gd name="T56" fmla="*/ 301 w 524"/>
              <a:gd name="T57" fmla="*/ 12 h 138"/>
              <a:gd name="T58" fmla="*/ 311 w 524"/>
              <a:gd name="T59" fmla="*/ 12 h 138"/>
              <a:gd name="T60" fmla="*/ 322 w 524"/>
              <a:gd name="T61" fmla="*/ 11 h 138"/>
              <a:gd name="T62" fmla="*/ 332 w 524"/>
              <a:gd name="T63" fmla="*/ 10 h 138"/>
              <a:gd name="T64" fmla="*/ 343 w 524"/>
              <a:gd name="T65" fmla="*/ 10 h 138"/>
              <a:gd name="T66" fmla="*/ 353 w 524"/>
              <a:gd name="T67" fmla="*/ 9 h 138"/>
              <a:gd name="T68" fmla="*/ 364 w 524"/>
              <a:gd name="T69" fmla="*/ 8 h 138"/>
              <a:gd name="T70" fmla="*/ 374 w 524"/>
              <a:gd name="T71" fmla="*/ 8 h 138"/>
              <a:gd name="T72" fmla="*/ 385 w 524"/>
              <a:gd name="T73" fmla="*/ 7 h 138"/>
              <a:gd name="T74" fmla="*/ 395 w 524"/>
              <a:gd name="T75" fmla="*/ 6 h 138"/>
              <a:gd name="T76" fmla="*/ 406 w 524"/>
              <a:gd name="T77" fmla="*/ 6 h 138"/>
              <a:gd name="T78" fmla="*/ 416 w 524"/>
              <a:gd name="T79" fmla="*/ 5 h 138"/>
              <a:gd name="T80" fmla="*/ 427 w 524"/>
              <a:gd name="T81" fmla="*/ 4 h 138"/>
              <a:gd name="T82" fmla="*/ 437 w 524"/>
              <a:gd name="T83" fmla="*/ 4 h 138"/>
              <a:gd name="T84" fmla="*/ 448 w 524"/>
              <a:gd name="T85" fmla="*/ 3 h 138"/>
              <a:gd name="T86" fmla="*/ 458 w 524"/>
              <a:gd name="T87" fmla="*/ 3 h 138"/>
              <a:gd name="T88" fmla="*/ 469 w 524"/>
              <a:gd name="T89" fmla="*/ 2 h 138"/>
              <a:gd name="T90" fmla="*/ 479 w 524"/>
              <a:gd name="T91" fmla="*/ 2 h 138"/>
              <a:gd name="T92" fmla="*/ 490 w 524"/>
              <a:gd name="T93" fmla="*/ 1 h 138"/>
              <a:gd name="T94" fmla="*/ 500 w 524"/>
              <a:gd name="T95" fmla="*/ 1 h 138"/>
              <a:gd name="T96" fmla="*/ 511 w 524"/>
              <a:gd name="T97" fmla="*/ 0 h 138"/>
              <a:gd name="T98" fmla="*/ 521 w 524"/>
              <a:gd name="T9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4" h="138">
                <a:moveTo>
                  <a:pt x="0" y="138"/>
                </a:moveTo>
                <a:lnTo>
                  <a:pt x="2" y="132"/>
                </a:lnTo>
                <a:lnTo>
                  <a:pt x="5" y="126"/>
                </a:lnTo>
                <a:lnTo>
                  <a:pt x="7" y="121"/>
                </a:lnTo>
                <a:lnTo>
                  <a:pt x="10" y="116"/>
                </a:lnTo>
                <a:lnTo>
                  <a:pt x="13" y="111"/>
                </a:lnTo>
                <a:lnTo>
                  <a:pt x="15" y="106"/>
                </a:lnTo>
                <a:lnTo>
                  <a:pt x="18" y="102"/>
                </a:lnTo>
                <a:lnTo>
                  <a:pt x="21" y="98"/>
                </a:lnTo>
                <a:lnTo>
                  <a:pt x="23" y="94"/>
                </a:lnTo>
                <a:lnTo>
                  <a:pt x="26" y="91"/>
                </a:lnTo>
                <a:lnTo>
                  <a:pt x="28" y="87"/>
                </a:lnTo>
                <a:lnTo>
                  <a:pt x="31" y="84"/>
                </a:lnTo>
                <a:lnTo>
                  <a:pt x="34" y="81"/>
                </a:lnTo>
                <a:lnTo>
                  <a:pt x="36" y="78"/>
                </a:lnTo>
                <a:lnTo>
                  <a:pt x="39" y="76"/>
                </a:lnTo>
                <a:lnTo>
                  <a:pt x="42" y="73"/>
                </a:lnTo>
                <a:lnTo>
                  <a:pt x="44" y="71"/>
                </a:lnTo>
                <a:lnTo>
                  <a:pt x="47" y="68"/>
                </a:lnTo>
                <a:lnTo>
                  <a:pt x="49" y="66"/>
                </a:lnTo>
                <a:lnTo>
                  <a:pt x="52" y="64"/>
                </a:lnTo>
                <a:lnTo>
                  <a:pt x="55" y="62"/>
                </a:lnTo>
                <a:lnTo>
                  <a:pt x="57" y="60"/>
                </a:lnTo>
                <a:lnTo>
                  <a:pt x="60" y="58"/>
                </a:lnTo>
                <a:lnTo>
                  <a:pt x="63" y="57"/>
                </a:lnTo>
                <a:lnTo>
                  <a:pt x="65" y="55"/>
                </a:lnTo>
                <a:lnTo>
                  <a:pt x="68" y="54"/>
                </a:lnTo>
                <a:lnTo>
                  <a:pt x="70" y="52"/>
                </a:lnTo>
                <a:lnTo>
                  <a:pt x="73" y="51"/>
                </a:lnTo>
                <a:lnTo>
                  <a:pt x="76" y="49"/>
                </a:lnTo>
                <a:lnTo>
                  <a:pt x="78" y="48"/>
                </a:lnTo>
                <a:lnTo>
                  <a:pt x="81" y="47"/>
                </a:lnTo>
                <a:lnTo>
                  <a:pt x="83" y="46"/>
                </a:lnTo>
                <a:lnTo>
                  <a:pt x="86" y="45"/>
                </a:lnTo>
                <a:lnTo>
                  <a:pt x="89" y="44"/>
                </a:lnTo>
                <a:lnTo>
                  <a:pt x="91" y="43"/>
                </a:lnTo>
                <a:lnTo>
                  <a:pt x="94" y="42"/>
                </a:lnTo>
                <a:lnTo>
                  <a:pt x="97" y="41"/>
                </a:lnTo>
                <a:lnTo>
                  <a:pt x="99" y="40"/>
                </a:lnTo>
                <a:lnTo>
                  <a:pt x="102" y="39"/>
                </a:lnTo>
                <a:lnTo>
                  <a:pt x="104" y="38"/>
                </a:lnTo>
                <a:lnTo>
                  <a:pt x="107" y="37"/>
                </a:lnTo>
                <a:lnTo>
                  <a:pt x="110" y="37"/>
                </a:lnTo>
                <a:lnTo>
                  <a:pt x="112" y="36"/>
                </a:lnTo>
                <a:lnTo>
                  <a:pt x="115" y="35"/>
                </a:lnTo>
                <a:lnTo>
                  <a:pt x="118" y="35"/>
                </a:lnTo>
                <a:lnTo>
                  <a:pt x="120" y="34"/>
                </a:lnTo>
                <a:lnTo>
                  <a:pt x="123" y="33"/>
                </a:lnTo>
                <a:lnTo>
                  <a:pt x="125" y="33"/>
                </a:lnTo>
                <a:lnTo>
                  <a:pt x="128" y="32"/>
                </a:lnTo>
                <a:lnTo>
                  <a:pt x="131" y="32"/>
                </a:lnTo>
                <a:lnTo>
                  <a:pt x="133" y="31"/>
                </a:lnTo>
                <a:lnTo>
                  <a:pt x="136" y="31"/>
                </a:lnTo>
                <a:lnTo>
                  <a:pt x="138" y="30"/>
                </a:lnTo>
                <a:lnTo>
                  <a:pt x="141" y="30"/>
                </a:lnTo>
                <a:lnTo>
                  <a:pt x="144" y="29"/>
                </a:lnTo>
                <a:lnTo>
                  <a:pt x="146" y="29"/>
                </a:lnTo>
                <a:lnTo>
                  <a:pt x="149" y="28"/>
                </a:lnTo>
                <a:lnTo>
                  <a:pt x="152" y="28"/>
                </a:lnTo>
                <a:lnTo>
                  <a:pt x="154" y="27"/>
                </a:lnTo>
                <a:lnTo>
                  <a:pt x="157" y="27"/>
                </a:lnTo>
                <a:lnTo>
                  <a:pt x="159" y="27"/>
                </a:lnTo>
                <a:lnTo>
                  <a:pt x="162" y="26"/>
                </a:lnTo>
                <a:lnTo>
                  <a:pt x="165" y="26"/>
                </a:lnTo>
                <a:lnTo>
                  <a:pt x="167" y="25"/>
                </a:lnTo>
                <a:lnTo>
                  <a:pt x="170" y="25"/>
                </a:lnTo>
                <a:lnTo>
                  <a:pt x="173" y="25"/>
                </a:lnTo>
                <a:lnTo>
                  <a:pt x="175" y="24"/>
                </a:lnTo>
                <a:lnTo>
                  <a:pt x="178" y="24"/>
                </a:lnTo>
                <a:lnTo>
                  <a:pt x="180" y="24"/>
                </a:lnTo>
                <a:lnTo>
                  <a:pt x="183" y="23"/>
                </a:lnTo>
                <a:lnTo>
                  <a:pt x="186" y="23"/>
                </a:lnTo>
                <a:lnTo>
                  <a:pt x="188" y="23"/>
                </a:lnTo>
                <a:lnTo>
                  <a:pt x="191" y="22"/>
                </a:lnTo>
                <a:lnTo>
                  <a:pt x="194" y="22"/>
                </a:lnTo>
                <a:lnTo>
                  <a:pt x="196" y="22"/>
                </a:lnTo>
                <a:lnTo>
                  <a:pt x="199" y="22"/>
                </a:lnTo>
                <a:lnTo>
                  <a:pt x="201" y="21"/>
                </a:lnTo>
                <a:lnTo>
                  <a:pt x="204" y="21"/>
                </a:lnTo>
                <a:lnTo>
                  <a:pt x="207" y="21"/>
                </a:lnTo>
                <a:lnTo>
                  <a:pt x="209" y="20"/>
                </a:lnTo>
                <a:lnTo>
                  <a:pt x="212" y="20"/>
                </a:lnTo>
                <a:lnTo>
                  <a:pt x="214" y="20"/>
                </a:lnTo>
                <a:lnTo>
                  <a:pt x="217" y="20"/>
                </a:lnTo>
                <a:lnTo>
                  <a:pt x="220" y="19"/>
                </a:lnTo>
                <a:lnTo>
                  <a:pt x="222" y="19"/>
                </a:lnTo>
                <a:lnTo>
                  <a:pt x="225" y="19"/>
                </a:lnTo>
                <a:lnTo>
                  <a:pt x="228" y="19"/>
                </a:lnTo>
                <a:lnTo>
                  <a:pt x="230" y="18"/>
                </a:lnTo>
                <a:lnTo>
                  <a:pt x="233" y="18"/>
                </a:lnTo>
                <a:lnTo>
                  <a:pt x="235" y="18"/>
                </a:lnTo>
                <a:lnTo>
                  <a:pt x="238" y="18"/>
                </a:lnTo>
                <a:lnTo>
                  <a:pt x="241" y="17"/>
                </a:lnTo>
                <a:lnTo>
                  <a:pt x="243" y="17"/>
                </a:lnTo>
                <a:lnTo>
                  <a:pt x="246" y="17"/>
                </a:lnTo>
                <a:lnTo>
                  <a:pt x="249" y="17"/>
                </a:lnTo>
                <a:lnTo>
                  <a:pt x="251" y="16"/>
                </a:lnTo>
                <a:lnTo>
                  <a:pt x="254" y="16"/>
                </a:lnTo>
                <a:lnTo>
                  <a:pt x="256" y="16"/>
                </a:lnTo>
                <a:lnTo>
                  <a:pt x="259" y="16"/>
                </a:lnTo>
                <a:lnTo>
                  <a:pt x="262" y="16"/>
                </a:lnTo>
                <a:lnTo>
                  <a:pt x="264" y="15"/>
                </a:lnTo>
                <a:lnTo>
                  <a:pt x="267" y="15"/>
                </a:lnTo>
                <a:lnTo>
                  <a:pt x="269" y="15"/>
                </a:lnTo>
                <a:lnTo>
                  <a:pt x="272" y="15"/>
                </a:lnTo>
                <a:lnTo>
                  <a:pt x="275" y="14"/>
                </a:lnTo>
                <a:lnTo>
                  <a:pt x="277" y="14"/>
                </a:lnTo>
                <a:lnTo>
                  <a:pt x="280" y="14"/>
                </a:lnTo>
                <a:lnTo>
                  <a:pt x="283" y="14"/>
                </a:lnTo>
                <a:lnTo>
                  <a:pt x="285" y="14"/>
                </a:lnTo>
                <a:lnTo>
                  <a:pt x="288" y="13"/>
                </a:lnTo>
                <a:lnTo>
                  <a:pt x="290" y="13"/>
                </a:lnTo>
                <a:lnTo>
                  <a:pt x="293" y="13"/>
                </a:lnTo>
                <a:lnTo>
                  <a:pt x="296" y="13"/>
                </a:lnTo>
                <a:lnTo>
                  <a:pt x="298" y="13"/>
                </a:lnTo>
                <a:lnTo>
                  <a:pt x="301" y="12"/>
                </a:lnTo>
                <a:lnTo>
                  <a:pt x="304" y="12"/>
                </a:lnTo>
                <a:lnTo>
                  <a:pt x="306" y="12"/>
                </a:lnTo>
                <a:lnTo>
                  <a:pt x="309" y="12"/>
                </a:lnTo>
                <a:lnTo>
                  <a:pt x="311" y="12"/>
                </a:lnTo>
                <a:lnTo>
                  <a:pt x="314" y="12"/>
                </a:lnTo>
                <a:lnTo>
                  <a:pt x="317" y="11"/>
                </a:lnTo>
                <a:lnTo>
                  <a:pt x="319" y="11"/>
                </a:lnTo>
                <a:lnTo>
                  <a:pt x="322" y="11"/>
                </a:lnTo>
                <a:lnTo>
                  <a:pt x="325" y="11"/>
                </a:lnTo>
                <a:lnTo>
                  <a:pt x="327" y="11"/>
                </a:lnTo>
                <a:lnTo>
                  <a:pt x="330" y="10"/>
                </a:lnTo>
                <a:lnTo>
                  <a:pt x="332" y="10"/>
                </a:lnTo>
                <a:lnTo>
                  <a:pt x="335" y="10"/>
                </a:lnTo>
                <a:lnTo>
                  <a:pt x="338" y="10"/>
                </a:lnTo>
                <a:lnTo>
                  <a:pt x="340" y="10"/>
                </a:lnTo>
                <a:lnTo>
                  <a:pt x="343" y="10"/>
                </a:lnTo>
                <a:lnTo>
                  <a:pt x="345" y="9"/>
                </a:lnTo>
                <a:lnTo>
                  <a:pt x="348" y="9"/>
                </a:lnTo>
                <a:lnTo>
                  <a:pt x="351" y="9"/>
                </a:lnTo>
                <a:lnTo>
                  <a:pt x="353" y="9"/>
                </a:lnTo>
                <a:lnTo>
                  <a:pt x="356" y="9"/>
                </a:lnTo>
                <a:lnTo>
                  <a:pt x="359" y="9"/>
                </a:lnTo>
                <a:lnTo>
                  <a:pt x="361" y="8"/>
                </a:lnTo>
                <a:lnTo>
                  <a:pt x="364" y="8"/>
                </a:lnTo>
                <a:lnTo>
                  <a:pt x="366" y="8"/>
                </a:lnTo>
                <a:lnTo>
                  <a:pt x="369" y="8"/>
                </a:lnTo>
                <a:lnTo>
                  <a:pt x="372" y="8"/>
                </a:lnTo>
                <a:lnTo>
                  <a:pt x="374" y="8"/>
                </a:lnTo>
                <a:lnTo>
                  <a:pt x="377" y="7"/>
                </a:lnTo>
                <a:lnTo>
                  <a:pt x="380" y="7"/>
                </a:lnTo>
                <a:lnTo>
                  <a:pt x="382" y="7"/>
                </a:lnTo>
                <a:lnTo>
                  <a:pt x="385" y="7"/>
                </a:lnTo>
                <a:lnTo>
                  <a:pt x="387" y="7"/>
                </a:lnTo>
                <a:lnTo>
                  <a:pt x="390" y="7"/>
                </a:lnTo>
                <a:lnTo>
                  <a:pt x="393" y="6"/>
                </a:lnTo>
                <a:lnTo>
                  <a:pt x="395" y="6"/>
                </a:lnTo>
                <a:lnTo>
                  <a:pt x="398" y="6"/>
                </a:lnTo>
                <a:lnTo>
                  <a:pt x="400" y="6"/>
                </a:lnTo>
                <a:lnTo>
                  <a:pt x="403" y="6"/>
                </a:lnTo>
                <a:lnTo>
                  <a:pt x="406" y="6"/>
                </a:lnTo>
                <a:lnTo>
                  <a:pt x="408" y="6"/>
                </a:lnTo>
                <a:lnTo>
                  <a:pt x="411" y="5"/>
                </a:lnTo>
                <a:lnTo>
                  <a:pt x="414" y="5"/>
                </a:lnTo>
                <a:lnTo>
                  <a:pt x="416" y="5"/>
                </a:lnTo>
                <a:lnTo>
                  <a:pt x="419" y="5"/>
                </a:lnTo>
                <a:lnTo>
                  <a:pt x="421" y="5"/>
                </a:lnTo>
                <a:lnTo>
                  <a:pt x="424" y="5"/>
                </a:lnTo>
                <a:lnTo>
                  <a:pt x="427" y="4"/>
                </a:lnTo>
                <a:lnTo>
                  <a:pt x="429" y="4"/>
                </a:lnTo>
                <a:lnTo>
                  <a:pt x="432" y="4"/>
                </a:lnTo>
                <a:lnTo>
                  <a:pt x="435" y="4"/>
                </a:lnTo>
                <a:lnTo>
                  <a:pt x="437" y="4"/>
                </a:lnTo>
                <a:lnTo>
                  <a:pt x="440" y="4"/>
                </a:lnTo>
                <a:lnTo>
                  <a:pt x="442" y="4"/>
                </a:lnTo>
                <a:lnTo>
                  <a:pt x="445" y="4"/>
                </a:lnTo>
                <a:lnTo>
                  <a:pt x="448" y="3"/>
                </a:lnTo>
                <a:lnTo>
                  <a:pt x="450" y="3"/>
                </a:lnTo>
                <a:lnTo>
                  <a:pt x="453" y="3"/>
                </a:lnTo>
                <a:lnTo>
                  <a:pt x="456" y="3"/>
                </a:lnTo>
                <a:lnTo>
                  <a:pt x="458" y="3"/>
                </a:lnTo>
                <a:lnTo>
                  <a:pt x="461" y="3"/>
                </a:lnTo>
                <a:lnTo>
                  <a:pt x="463" y="3"/>
                </a:lnTo>
                <a:lnTo>
                  <a:pt x="466" y="2"/>
                </a:lnTo>
                <a:lnTo>
                  <a:pt x="469" y="2"/>
                </a:lnTo>
                <a:lnTo>
                  <a:pt x="471" y="2"/>
                </a:lnTo>
                <a:lnTo>
                  <a:pt x="474" y="2"/>
                </a:lnTo>
                <a:lnTo>
                  <a:pt x="476" y="2"/>
                </a:lnTo>
                <a:lnTo>
                  <a:pt x="479" y="2"/>
                </a:lnTo>
                <a:lnTo>
                  <a:pt x="482" y="2"/>
                </a:lnTo>
                <a:lnTo>
                  <a:pt x="484" y="2"/>
                </a:lnTo>
                <a:lnTo>
                  <a:pt x="487" y="1"/>
                </a:lnTo>
                <a:lnTo>
                  <a:pt x="490" y="1"/>
                </a:lnTo>
                <a:lnTo>
                  <a:pt x="492" y="1"/>
                </a:lnTo>
                <a:lnTo>
                  <a:pt x="495" y="1"/>
                </a:lnTo>
                <a:lnTo>
                  <a:pt x="497" y="1"/>
                </a:lnTo>
                <a:lnTo>
                  <a:pt x="500" y="1"/>
                </a:lnTo>
                <a:lnTo>
                  <a:pt x="503" y="1"/>
                </a:lnTo>
                <a:lnTo>
                  <a:pt x="505" y="1"/>
                </a:lnTo>
                <a:lnTo>
                  <a:pt x="508" y="0"/>
                </a:lnTo>
                <a:lnTo>
                  <a:pt x="511" y="0"/>
                </a:lnTo>
                <a:lnTo>
                  <a:pt x="513" y="0"/>
                </a:lnTo>
                <a:lnTo>
                  <a:pt x="516" y="0"/>
                </a:lnTo>
                <a:lnTo>
                  <a:pt x="518" y="0"/>
                </a:lnTo>
                <a:lnTo>
                  <a:pt x="521" y="0"/>
                </a:lnTo>
                <a:lnTo>
                  <a:pt x="524" y="0"/>
                </a:lnTo>
              </a:path>
            </a:pathLst>
          </a:custGeom>
          <a:noFill/>
          <a:ln w="19050">
            <a:solidFill>
              <a:srgbClr val="3F9C3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865188" y="2068513"/>
            <a:ext cx="6664325" cy="1550988"/>
          </a:xfrm>
          <a:custGeom>
            <a:avLst/>
            <a:gdLst>
              <a:gd name="T0" fmla="*/ 7 w 524"/>
              <a:gd name="T1" fmla="*/ 105 h 122"/>
              <a:gd name="T2" fmla="*/ 18 w 524"/>
              <a:gd name="T3" fmla="*/ 87 h 122"/>
              <a:gd name="T4" fmla="*/ 28 w 524"/>
              <a:gd name="T5" fmla="*/ 73 h 122"/>
              <a:gd name="T6" fmla="*/ 39 w 524"/>
              <a:gd name="T7" fmla="*/ 61 h 122"/>
              <a:gd name="T8" fmla="*/ 49 w 524"/>
              <a:gd name="T9" fmla="*/ 51 h 122"/>
              <a:gd name="T10" fmla="*/ 60 w 524"/>
              <a:gd name="T11" fmla="*/ 44 h 122"/>
              <a:gd name="T12" fmla="*/ 70 w 524"/>
              <a:gd name="T13" fmla="*/ 37 h 122"/>
              <a:gd name="T14" fmla="*/ 81 w 524"/>
              <a:gd name="T15" fmla="*/ 32 h 122"/>
              <a:gd name="T16" fmla="*/ 91 w 524"/>
              <a:gd name="T17" fmla="*/ 28 h 122"/>
              <a:gd name="T18" fmla="*/ 102 w 524"/>
              <a:gd name="T19" fmla="*/ 24 h 122"/>
              <a:gd name="T20" fmla="*/ 112 w 524"/>
              <a:gd name="T21" fmla="*/ 21 h 122"/>
              <a:gd name="T22" fmla="*/ 123 w 524"/>
              <a:gd name="T23" fmla="*/ 18 h 122"/>
              <a:gd name="T24" fmla="*/ 133 w 524"/>
              <a:gd name="T25" fmla="*/ 16 h 122"/>
              <a:gd name="T26" fmla="*/ 144 w 524"/>
              <a:gd name="T27" fmla="*/ 14 h 122"/>
              <a:gd name="T28" fmla="*/ 154 w 524"/>
              <a:gd name="T29" fmla="*/ 12 h 122"/>
              <a:gd name="T30" fmla="*/ 165 w 524"/>
              <a:gd name="T31" fmla="*/ 10 h 122"/>
              <a:gd name="T32" fmla="*/ 175 w 524"/>
              <a:gd name="T33" fmla="*/ 9 h 122"/>
              <a:gd name="T34" fmla="*/ 186 w 524"/>
              <a:gd name="T35" fmla="*/ 8 h 122"/>
              <a:gd name="T36" fmla="*/ 196 w 524"/>
              <a:gd name="T37" fmla="*/ 6 h 122"/>
              <a:gd name="T38" fmla="*/ 207 w 524"/>
              <a:gd name="T39" fmla="*/ 5 h 122"/>
              <a:gd name="T40" fmla="*/ 217 w 524"/>
              <a:gd name="T41" fmla="*/ 4 h 122"/>
              <a:gd name="T42" fmla="*/ 228 w 524"/>
              <a:gd name="T43" fmla="*/ 3 h 122"/>
              <a:gd name="T44" fmla="*/ 238 w 524"/>
              <a:gd name="T45" fmla="*/ 2 h 122"/>
              <a:gd name="T46" fmla="*/ 249 w 524"/>
              <a:gd name="T47" fmla="*/ 1 h 122"/>
              <a:gd name="T48" fmla="*/ 259 w 524"/>
              <a:gd name="T49" fmla="*/ 0 h 122"/>
              <a:gd name="T50" fmla="*/ 269 w 524"/>
              <a:gd name="T51" fmla="*/ 10 h 122"/>
              <a:gd name="T52" fmla="*/ 280 w 524"/>
              <a:gd name="T53" fmla="*/ 19 h 122"/>
              <a:gd name="T54" fmla="*/ 290 w 524"/>
              <a:gd name="T55" fmla="*/ 19 h 122"/>
              <a:gd name="T56" fmla="*/ 301 w 524"/>
              <a:gd name="T57" fmla="*/ 29 h 122"/>
              <a:gd name="T58" fmla="*/ 311 w 524"/>
              <a:gd name="T59" fmla="*/ 33 h 122"/>
              <a:gd name="T60" fmla="*/ 322 w 524"/>
              <a:gd name="T61" fmla="*/ 29 h 122"/>
              <a:gd name="T62" fmla="*/ 332 w 524"/>
              <a:gd name="T63" fmla="*/ 37 h 122"/>
              <a:gd name="T64" fmla="*/ 343 w 524"/>
              <a:gd name="T65" fmla="*/ 39 h 122"/>
              <a:gd name="T66" fmla="*/ 353 w 524"/>
              <a:gd name="T67" fmla="*/ 34 h 122"/>
              <a:gd name="T68" fmla="*/ 364 w 524"/>
              <a:gd name="T69" fmla="*/ 40 h 122"/>
              <a:gd name="T70" fmla="*/ 374 w 524"/>
              <a:gd name="T71" fmla="*/ 41 h 122"/>
              <a:gd name="T72" fmla="*/ 385 w 524"/>
              <a:gd name="T73" fmla="*/ 36 h 122"/>
              <a:gd name="T74" fmla="*/ 395 w 524"/>
              <a:gd name="T75" fmla="*/ 42 h 122"/>
              <a:gd name="T76" fmla="*/ 406 w 524"/>
              <a:gd name="T77" fmla="*/ 42 h 122"/>
              <a:gd name="T78" fmla="*/ 416 w 524"/>
              <a:gd name="T79" fmla="*/ 37 h 122"/>
              <a:gd name="T80" fmla="*/ 427 w 524"/>
              <a:gd name="T81" fmla="*/ 42 h 122"/>
              <a:gd name="T82" fmla="*/ 437 w 524"/>
              <a:gd name="T83" fmla="*/ 43 h 122"/>
              <a:gd name="T84" fmla="*/ 448 w 524"/>
              <a:gd name="T85" fmla="*/ 37 h 122"/>
              <a:gd name="T86" fmla="*/ 458 w 524"/>
              <a:gd name="T87" fmla="*/ 43 h 122"/>
              <a:gd name="T88" fmla="*/ 469 w 524"/>
              <a:gd name="T89" fmla="*/ 43 h 122"/>
              <a:gd name="T90" fmla="*/ 479 w 524"/>
              <a:gd name="T91" fmla="*/ 38 h 122"/>
              <a:gd name="T92" fmla="*/ 490 w 524"/>
              <a:gd name="T93" fmla="*/ 43 h 122"/>
              <a:gd name="T94" fmla="*/ 500 w 524"/>
              <a:gd name="T95" fmla="*/ 43 h 122"/>
              <a:gd name="T96" fmla="*/ 511 w 524"/>
              <a:gd name="T97" fmla="*/ 38 h 122"/>
              <a:gd name="T98" fmla="*/ 521 w 524"/>
              <a:gd name="T99" fmla="*/ 4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4" h="122">
                <a:moveTo>
                  <a:pt x="0" y="122"/>
                </a:moveTo>
                <a:lnTo>
                  <a:pt x="2" y="116"/>
                </a:lnTo>
                <a:lnTo>
                  <a:pt x="5" y="111"/>
                </a:lnTo>
                <a:lnTo>
                  <a:pt x="7" y="105"/>
                </a:lnTo>
                <a:lnTo>
                  <a:pt x="10" y="100"/>
                </a:lnTo>
                <a:lnTo>
                  <a:pt x="13" y="96"/>
                </a:lnTo>
                <a:lnTo>
                  <a:pt x="15" y="91"/>
                </a:lnTo>
                <a:lnTo>
                  <a:pt x="18" y="87"/>
                </a:lnTo>
                <a:lnTo>
                  <a:pt x="21" y="83"/>
                </a:lnTo>
                <a:lnTo>
                  <a:pt x="23" y="79"/>
                </a:lnTo>
                <a:lnTo>
                  <a:pt x="26" y="76"/>
                </a:lnTo>
                <a:lnTo>
                  <a:pt x="28" y="73"/>
                </a:lnTo>
                <a:lnTo>
                  <a:pt x="31" y="69"/>
                </a:lnTo>
                <a:lnTo>
                  <a:pt x="34" y="66"/>
                </a:lnTo>
                <a:lnTo>
                  <a:pt x="36" y="64"/>
                </a:lnTo>
                <a:lnTo>
                  <a:pt x="39" y="61"/>
                </a:lnTo>
                <a:lnTo>
                  <a:pt x="42" y="58"/>
                </a:lnTo>
                <a:lnTo>
                  <a:pt x="44" y="56"/>
                </a:lnTo>
                <a:lnTo>
                  <a:pt x="47" y="54"/>
                </a:lnTo>
                <a:lnTo>
                  <a:pt x="49" y="51"/>
                </a:lnTo>
                <a:lnTo>
                  <a:pt x="52" y="49"/>
                </a:lnTo>
                <a:lnTo>
                  <a:pt x="55" y="47"/>
                </a:lnTo>
                <a:lnTo>
                  <a:pt x="57" y="45"/>
                </a:lnTo>
                <a:lnTo>
                  <a:pt x="60" y="44"/>
                </a:lnTo>
                <a:lnTo>
                  <a:pt x="63" y="42"/>
                </a:lnTo>
                <a:lnTo>
                  <a:pt x="65" y="40"/>
                </a:lnTo>
                <a:lnTo>
                  <a:pt x="68" y="39"/>
                </a:lnTo>
                <a:lnTo>
                  <a:pt x="70" y="37"/>
                </a:lnTo>
                <a:lnTo>
                  <a:pt x="73" y="36"/>
                </a:lnTo>
                <a:lnTo>
                  <a:pt x="76" y="35"/>
                </a:lnTo>
                <a:lnTo>
                  <a:pt x="78" y="33"/>
                </a:lnTo>
                <a:lnTo>
                  <a:pt x="81" y="32"/>
                </a:lnTo>
                <a:lnTo>
                  <a:pt x="83" y="31"/>
                </a:lnTo>
                <a:lnTo>
                  <a:pt x="86" y="30"/>
                </a:lnTo>
                <a:lnTo>
                  <a:pt x="89" y="29"/>
                </a:lnTo>
                <a:lnTo>
                  <a:pt x="91" y="28"/>
                </a:lnTo>
                <a:lnTo>
                  <a:pt x="94" y="27"/>
                </a:lnTo>
                <a:lnTo>
                  <a:pt x="97" y="26"/>
                </a:lnTo>
                <a:lnTo>
                  <a:pt x="99" y="25"/>
                </a:lnTo>
                <a:lnTo>
                  <a:pt x="102" y="24"/>
                </a:lnTo>
                <a:lnTo>
                  <a:pt x="104" y="23"/>
                </a:lnTo>
                <a:lnTo>
                  <a:pt x="107" y="22"/>
                </a:lnTo>
                <a:lnTo>
                  <a:pt x="110" y="22"/>
                </a:lnTo>
                <a:lnTo>
                  <a:pt x="112" y="21"/>
                </a:lnTo>
                <a:lnTo>
                  <a:pt x="115" y="20"/>
                </a:lnTo>
                <a:lnTo>
                  <a:pt x="118" y="19"/>
                </a:lnTo>
                <a:lnTo>
                  <a:pt x="120" y="19"/>
                </a:lnTo>
                <a:lnTo>
                  <a:pt x="123" y="18"/>
                </a:lnTo>
                <a:lnTo>
                  <a:pt x="125" y="18"/>
                </a:lnTo>
                <a:lnTo>
                  <a:pt x="128" y="17"/>
                </a:lnTo>
                <a:lnTo>
                  <a:pt x="131" y="16"/>
                </a:lnTo>
                <a:lnTo>
                  <a:pt x="133" y="16"/>
                </a:lnTo>
                <a:lnTo>
                  <a:pt x="136" y="15"/>
                </a:lnTo>
                <a:lnTo>
                  <a:pt x="138" y="15"/>
                </a:lnTo>
                <a:lnTo>
                  <a:pt x="141" y="14"/>
                </a:lnTo>
                <a:lnTo>
                  <a:pt x="144" y="14"/>
                </a:lnTo>
                <a:lnTo>
                  <a:pt x="146" y="13"/>
                </a:lnTo>
                <a:lnTo>
                  <a:pt x="149" y="13"/>
                </a:lnTo>
                <a:lnTo>
                  <a:pt x="152" y="12"/>
                </a:lnTo>
                <a:lnTo>
                  <a:pt x="154" y="12"/>
                </a:lnTo>
                <a:lnTo>
                  <a:pt x="157" y="12"/>
                </a:lnTo>
                <a:lnTo>
                  <a:pt x="159" y="11"/>
                </a:lnTo>
                <a:lnTo>
                  <a:pt x="162" y="11"/>
                </a:lnTo>
                <a:lnTo>
                  <a:pt x="165" y="10"/>
                </a:lnTo>
                <a:lnTo>
                  <a:pt x="167" y="10"/>
                </a:lnTo>
                <a:lnTo>
                  <a:pt x="170" y="10"/>
                </a:lnTo>
                <a:lnTo>
                  <a:pt x="173" y="9"/>
                </a:lnTo>
                <a:lnTo>
                  <a:pt x="175" y="9"/>
                </a:lnTo>
                <a:lnTo>
                  <a:pt x="178" y="9"/>
                </a:lnTo>
                <a:lnTo>
                  <a:pt x="180" y="8"/>
                </a:lnTo>
                <a:lnTo>
                  <a:pt x="183" y="8"/>
                </a:lnTo>
                <a:lnTo>
                  <a:pt x="186" y="8"/>
                </a:lnTo>
                <a:lnTo>
                  <a:pt x="188" y="7"/>
                </a:lnTo>
                <a:lnTo>
                  <a:pt x="191" y="7"/>
                </a:lnTo>
                <a:lnTo>
                  <a:pt x="194" y="7"/>
                </a:lnTo>
                <a:lnTo>
                  <a:pt x="196" y="6"/>
                </a:lnTo>
                <a:lnTo>
                  <a:pt x="199" y="6"/>
                </a:lnTo>
                <a:lnTo>
                  <a:pt x="201" y="6"/>
                </a:lnTo>
                <a:lnTo>
                  <a:pt x="204" y="5"/>
                </a:lnTo>
                <a:lnTo>
                  <a:pt x="207" y="5"/>
                </a:lnTo>
                <a:lnTo>
                  <a:pt x="209" y="5"/>
                </a:lnTo>
                <a:lnTo>
                  <a:pt x="212" y="5"/>
                </a:lnTo>
                <a:lnTo>
                  <a:pt x="214" y="4"/>
                </a:lnTo>
                <a:lnTo>
                  <a:pt x="217" y="4"/>
                </a:lnTo>
                <a:lnTo>
                  <a:pt x="220" y="4"/>
                </a:lnTo>
                <a:lnTo>
                  <a:pt x="222" y="3"/>
                </a:lnTo>
                <a:lnTo>
                  <a:pt x="225" y="3"/>
                </a:lnTo>
                <a:lnTo>
                  <a:pt x="228" y="3"/>
                </a:lnTo>
                <a:lnTo>
                  <a:pt x="230" y="3"/>
                </a:lnTo>
                <a:lnTo>
                  <a:pt x="233" y="2"/>
                </a:lnTo>
                <a:lnTo>
                  <a:pt x="235" y="2"/>
                </a:lnTo>
                <a:lnTo>
                  <a:pt x="238" y="2"/>
                </a:lnTo>
                <a:lnTo>
                  <a:pt x="241" y="2"/>
                </a:lnTo>
                <a:lnTo>
                  <a:pt x="243" y="1"/>
                </a:lnTo>
                <a:lnTo>
                  <a:pt x="246" y="1"/>
                </a:lnTo>
                <a:lnTo>
                  <a:pt x="249" y="1"/>
                </a:lnTo>
                <a:lnTo>
                  <a:pt x="251" y="1"/>
                </a:lnTo>
                <a:lnTo>
                  <a:pt x="254" y="0"/>
                </a:lnTo>
                <a:lnTo>
                  <a:pt x="256" y="0"/>
                </a:lnTo>
                <a:lnTo>
                  <a:pt x="259" y="0"/>
                </a:lnTo>
                <a:lnTo>
                  <a:pt x="262" y="0"/>
                </a:lnTo>
                <a:lnTo>
                  <a:pt x="264" y="6"/>
                </a:lnTo>
                <a:lnTo>
                  <a:pt x="267" y="11"/>
                </a:lnTo>
                <a:lnTo>
                  <a:pt x="269" y="10"/>
                </a:lnTo>
                <a:lnTo>
                  <a:pt x="272" y="10"/>
                </a:lnTo>
                <a:lnTo>
                  <a:pt x="275" y="9"/>
                </a:lnTo>
                <a:lnTo>
                  <a:pt x="277" y="14"/>
                </a:lnTo>
                <a:lnTo>
                  <a:pt x="280" y="19"/>
                </a:lnTo>
                <a:lnTo>
                  <a:pt x="283" y="23"/>
                </a:lnTo>
                <a:lnTo>
                  <a:pt x="285" y="22"/>
                </a:lnTo>
                <a:lnTo>
                  <a:pt x="288" y="20"/>
                </a:lnTo>
                <a:lnTo>
                  <a:pt x="290" y="19"/>
                </a:lnTo>
                <a:lnTo>
                  <a:pt x="293" y="23"/>
                </a:lnTo>
                <a:lnTo>
                  <a:pt x="296" y="27"/>
                </a:lnTo>
                <a:lnTo>
                  <a:pt x="298" y="31"/>
                </a:lnTo>
                <a:lnTo>
                  <a:pt x="301" y="29"/>
                </a:lnTo>
                <a:lnTo>
                  <a:pt x="304" y="27"/>
                </a:lnTo>
                <a:lnTo>
                  <a:pt x="306" y="25"/>
                </a:lnTo>
                <a:lnTo>
                  <a:pt x="309" y="29"/>
                </a:lnTo>
                <a:lnTo>
                  <a:pt x="311" y="33"/>
                </a:lnTo>
                <a:lnTo>
                  <a:pt x="314" y="36"/>
                </a:lnTo>
                <a:lnTo>
                  <a:pt x="317" y="34"/>
                </a:lnTo>
                <a:lnTo>
                  <a:pt x="319" y="31"/>
                </a:lnTo>
                <a:lnTo>
                  <a:pt x="322" y="29"/>
                </a:lnTo>
                <a:lnTo>
                  <a:pt x="325" y="33"/>
                </a:lnTo>
                <a:lnTo>
                  <a:pt x="327" y="36"/>
                </a:lnTo>
                <a:lnTo>
                  <a:pt x="330" y="39"/>
                </a:lnTo>
                <a:lnTo>
                  <a:pt x="332" y="37"/>
                </a:lnTo>
                <a:lnTo>
                  <a:pt x="335" y="34"/>
                </a:lnTo>
                <a:lnTo>
                  <a:pt x="338" y="32"/>
                </a:lnTo>
                <a:lnTo>
                  <a:pt x="340" y="36"/>
                </a:lnTo>
                <a:lnTo>
                  <a:pt x="343" y="39"/>
                </a:lnTo>
                <a:lnTo>
                  <a:pt x="345" y="42"/>
                </a:lnTo>
                <a:lnTo>
                  <a:pt x="348" y="39"/>
                </a:lnTo>
                <a:lnTo>
                  <a:pt x="351" y="36"/>
                </a:lnTo>
                <a:lnTo>
                  <a:pt x="353" y="34"/>
                </a:lnTo>
                <a:lnTo>
                  <a:pt x="356" y="37"/>
                </a:lnTo>
                <a:lnTo>
                  <a:pt x="359" y="40"/>
                </a:lnTo>
                <a:lnTo>
                  <a:pt x="361" y="43"/>
                </a:lnTo>
                <a:lnTo>
                  <a:pt x="364" y="40"/>
                </a:lnTo>
                <a:lnTo>
                  <a:pt x="366" y="38"/>
                </a:lnTo>
                <a:lnTo>
                  <a:pt x="369" y="35"/>
                </a:lnTo>
                <a:lnTo>
                  <a:pt x="372" y="38"/>
                </a:lnTo>
                <a:lnTo>
                  <a:pt x="374" y="41"/>
                </a:lnTo>
                <a:lnTo>
                  <a:pt x="377" y="44"/>
                </a:lnTo>
                <a:lnTo>
                  <a:pt x="380" y="41"/>
                </a:lnTo>
                <a:lnTo>
                  <a:pt x="382" y="38"/>
                </a:lnTo>
                <a:lnTo>
                  <a:pt x="385" y="36"/>
                </a:lnTo>
                <a:lnTo>
                  <a:pt x="387" y="39"/>
                </a:lnTo>
                <a:lnTo>
                  <a:pt x="390" y="42"/>
                </a:lnTo>
                <a:lnTo>
                  <a:pt x="393" y="45"/>
                </a:lnTo>
                <a:lnTo>
                  <a:pt x="395" y="42"/>
                </a:lnTo>
                <a:lnTo>
                  <a:pt x="398" y="39"/>
                </a:lnTo>
                <a:lnTo>
                  <a:pt x="400" y="36"/>
                </a:lnTo>
                <a:lnTo>
                  <a:pt x="403" y="40"/>
                </a:lnTo>
                <a:lnTo>
                  <a:pt x="406" y="42"/>
                </a:lnTo>
                <a:lnTo>
                  <a:pt x="408" y="45"/>
                </a:lnTo>
                <a:lnTo>
                  <a:pt x="411" y="42"/>
                </a:lnTo>
                <a:lnTo>
                  <a:pt x="414" y="39"/>
                </a:lnTo>
                <a:lnTo>
                  <a:pt x="416" y="37"/>
                </a:lnTo>
                <a:lnTo>
                  <a:pt x="419" y="40"/>
                </a:lnTo>
                <a:lnTo>
                  <a:pt x="421" y="43"/>
                </a:lnTo>
                <a:lnTo>
                  <a:pt x="424" y="45"/>
                </a:lnTo>
                <a:lnTo>
                  <a:pt x="427" y="42"/>
                </a:lnTo>
                <a:lnTo>
                  <a:pt x="429" y="40"/>
                </a:lnTo>
                <a:lnTo>
                  <a:pt x="432" y="37"/>
                </a:lnTo>
                <a:lnTo>
                  <a:pt x="435" y="40"/>
                </a:lnTo>
                <a:lnTo>
                  <a:pt x="437" y="43"/>
                </a:lnTo>
                <a:lnTo>
                  <a:pt x="440" y="45"/>
                </a:lnTo>
                <a:lnTo>
                  <a:pt x="442" y="43"/>
                </a:lnTo>
                <a:lnTo>
                  <a:pt x="445" y="40"/>
                </a:lnTo>
                <a:lnTo>
                  <a:pt x="448" y="37"/>
                </a:lnTo>
                <a:lnTo>
                  <a:pt x="450" y="40"/>
                </a:lnTo>
                <a:lnTo>
                  <a:pt x="453" y="43"/>
                </a:lnTo>
                <a:lnTo>
                  <a:pt x="456" y="46"/>
                </a:lnTo>
                <a:lnTo>
                  <a:pt x="458" y="43"/>
                </a:lnTo>
                <a:lnTo>
                  <a:pt x="461" y="40"/>
                </a:lnTo>
                <a:lnTo>
                  <a:pt x="463" y="37"/>
                </a:lnTo>
                <a:lnTo>
                  <a:pt x="466" y="40"/>
                </a:lnTo>
                <a:lnTo>
                  <a:pt x="469" y="43"/>
                </a:lnTo>
                <a:lnTo>
                  <a:pt x="471" y="46"/>
                </a:lnTo>
                <a:lnTo>
                  <a:pt x="474" y="43"/>
                </a:lnTo>
                <a:lnTo>
                  <a:pt x="476" y="40"/>
                </a:lnTo>
                <a:lnTo>
                  <a:pt x="479" y="38"/>
                </a:lnTo>
                <a:lnTo>
                  <a:pt x="482" y="41"/>
                </a:lnTo>
                <a:lnTo>
                  <a:pt x="484" y="43"/>
                </a:lnTo>
                <a:lnTo>
                  <a:pt x="487" y="46"/>
                </a:lnTo>
                <a:lnTo>
                  <a:pt x="490" y="43"/>
                </a:lnTo>
                <a:lnTo>
                  <a:pt x="492" y="40"/>
                </a:lnTo>
                <a:lnTo>
                  <a:pt x="495" y="38"/>
                </a:lnTo>
                <a:lnTo>
                  <a:pt x="497" y="41"/>
                </a:lnTo>
                <a:lnTo>
                  <a:pt x="500" y="43"/>
                </a:lnTo>
                <a:lnTo>
                  <a:pt x="503" y="46"/>
                </a:lnTo>
                <a:lnTo>
                  <a:pt x="505" y="43"/>
                </a:lnTo>
                <a:lnTo>
                  <a:pt x="508" y="40"/>
                </a:lnTo>
                <a:lnTo>
                  <a:pt x="511" y="38"/>
                </a:lnTo>
                <a:lnTo>
                  <a:pt x="513" y="41"/>
                </a:lnTo>
                <a:lnTo>
                  <a:pt x="516" y="43"/>
                </a:lnTo>
                <a:lnTo>
                  <a:pt x="518" y="46"/>
                </a:lnTo>
                <a:lnTo>
                  <a:pt x="521" y="43"/>
                </a:lnTo>
                <a:lnTo>
                  <a:pt x="524" y="40"/>
                </a:lnTo>
              </a:path>
            </a:pathLst>
          </a:cu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865188" y="2068513"/>
            <a:ext cx="6664325" cy="1550988"/>
          </a:xfrm>
          <a:custGeom>
            <a:avLst/>
            <a:gdLst>
              <a:gd name="T0" fmla="*/ 7 w 524"/>
              <a:gd name="T1" fmla="*/ 105 h 122"/>
              <a:gd name="T2" fmla="*/ 18 w 524"/>
              <a:gd name="T3" fmla="*/ 87 h 122"/>
              <a:gd name="T4" fmla="*/ 28 w 524"/>
              <a:gd name="T5" fmla="*/ 73 h 122"/>
              <a:gd name="T6" fmla="*/ 39 w 524"/>
              <a:gd name="T7" fmla="*/ 61 h 122"/>
              <a:gd name="T8" fmla="*/ 49 w 524"/>
              <a:gd name="T9" fmla="*/ 51 h 122"/>
              <a:gd name="T10" fmla="*/ 60 w 524"/>
              <a:gd name="T11" fmla="*/ 44 h 122"/>
              <a:gd name="T12" fmla="*/ 70 w 524"/>
              <a:gd name="T13" fmla="*/ 37 h 122"/>
              <a:gd name="T14" fmla="*/ 81 w 524"/>
              <a:gd name="T15" fmla="*/ 32 h 122"/>
              <a:gd name="T16" fmla="*/ 91 w 524"/>
              <a:gd name="T17" fmla="*/ 28 h 122"/>
              <a:gd name="T18" fmla="*/ 102 w 524"/>
              <a:gd name="T19" fmla="*/ 24 h 122"/>
              <a:gd name="T20" fmla="*/ 112 w 524"/>
              <a:gd name="T21" fmla="*/ 21 h 122"/>
              <a:gd name="T22" fmla="*/ 123 w 524"/>
              <a:gd name="T23" fmla="*/ 18 h 122"/>
              <a:gd name="T24" fmla="*/ 133 w 524"/>
              <a:gd name="T25" fmla="*/ 16 h 122"/>
              <a:gd name="T26" fmla="*/ 144 w 524"/>
              <a:gd name="T27" fmla="*/ 14 h 122"/>
              <a:gd name="T28" fmla="*/ 154 w 524"/>
              <a:gd name="T29" fmla="*/ 12 h 122"/>
              <a:gd name="T30" fmla="*/ 165 w 524"/>
              <a:gd name="T31" fmla="*/ 10 h 122"/>
              <a:gd name="T32" fmla="*/ 175 w 524"/>
              <a:gd name="T33" fmla="*/ 9 h 122"/>
              <a:gd name="T34" fmla="*/ 186 w 524"/>
              <a:gd name="T35" fmla="*/ 8 h 122"/>
              <a:gd name="T36" fmla="*/ 196 w 524"/>
              <a:gd name="T37" fmla="*/ 6 h 122"/>
              <a:gd name="T38" fmla="*/ 207 w 524"/>
              <a:gd name="T39" fmla="*/ 5 h 122"/>
              <a:gd name="T40" fmla="*/ 217 w 524"/>
              <a:gd name="T41" fmla="*/ 4 h 122"/>
              <a:gd name="T42" fmla="*/ 228 w 524"/>
              <a:gd name="T43" fmla="*/ 3 h 122"/>
              <a:gd name="T44" fmla="*/ 238 w 524"/>
              <a:gd name="T45" fmla="*/ 2 h 122"/>
              <a:gd name="T46" fmla="*/ 249 w 524"/>
              <a:gd name="T47" fmla="*/ 1 h 122"/>
              <a:gd name="T48" fmla="*/ 259 w 524"/>
              <a:gd name="T49" fmla="*/ 0 h 122"/>
              <a:gd name="T50" fmla="*/ 269 w 524"/>
              <a:gd name="T51" fmla="*/ 16 h 122"/>
              <a:gd name="T52" fmla="*/ 280 w 524"/>
              <a:gd name="T53" fmla="*/ 33 h 122"/>
              <a:gd name="T54" fmla="*/ 290 w 524"/>
              <a:gd name="T55" fmla="*/ 45 h 122"/>
              <a:gd name="T56" fmla="*/ 301 w 524"/>
              <a:gd name="T57" fmla="*/ 54 h 122"/>
              <a:gd name="T58" fmla="*/ 311 w 524"/>
              <a:gd name="T59" fmla="*/ 61 h 122"/>
              <a:gd name="T60" fmla="*/ 322 w 524"/>
              <a:gd name="T61" fmla="*/ 66 h 122"/>
              <a:gd name="T62" fmla="*/ 332 w 524"/>
              <a:gd name="T63" fmla="*/ 70 h 122"/>
              <a:gd name="T64" fmla="*/ 343 w 524"/>
              <a:gd name="T65" fmla="*/ 73 h 122"/>
              <a:gd name="T66" fmla="*/ 353 w 524"/>
              <a:gd name="T67" fmla="*/ 75 h 122"/>
              <a:gd name="T68" fmla="*/ 364 w 524"/>
              <a:gd name="T69" fmla="*/ 77 h 122"/>
              <a:gd name="T70" fmla="*/ 374 w 524"/>
              <a:gd name="T71" fmla="*/ 78 h 122"/>
              <a:gd name="T72" fmla="*/ 385 w 524"/>
              <a:gd name="T73" fmla="*/ 79 h 122"/>
              <a:gd name="T74" fmla="*/ 395 w 524"/>
              <a:gd name="T75" fmla="*/ 81 h 122"/>
              <a:gd name="T76" fmla="*/ 406 w 524"/>
              <a:gd name="T77" fmla="*/ 82 h 122"/>
              <a:gd name="T78" fmla="*/ 416 w 524"/>
              <a:gd name="T79" fmla="*/ 82 h 122"/>
              <a:gd name="T80" fmla="*/ 427 w 524"/>
              <a:gd name="T81" fmla="*/ 83 h 122"/>
              <a:gd name="T82" fmla="*/ 437 w 524"/>
              <a:gd name="T83" fmla="*/ 84 h 122"/>
              <a:gd name="T84" fmla="*/ 448 w 524"/>
              <a:gd name="T85" fmla="*/ 85 h 122"/>
              <a:gd name="T86" fmla="*/ 458 w 524"/>
              <a:gd name="T87" fmla="*/ 85 h 122"/>
              <a:gd name="T88" fmla="*/ 469 w 524"/>
              <a:gd name="T89" fmla="*/ 86 h 122"/>
              <a:gd name="T90" fmla="*/ 479 w 524"/>
              <a:gd name="T91" fmla="*/ 86 h 122"/>
              <a:gd name="T92" fmla="*/ 490 w 524"/>
              <a:gd name="T93" fmla="*/ 87 h 122"/>
              <a:gd name="T94" fmla="*/ 500 w 524"/>
              <a:gd name="T95" fmla="*/ 88 h 122"/>
              <a:gd name="T96" fmla="*/ 511 w 524"/>
              <a:gd name="T97" fmla="*/ 88 h 122"/>
              <a:gd name="T98" fmla="*/ 521 w 524"/>
              <a:gd name="T99" fmla="*/ 89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4" h="122">
                <a:moveTo>
                  <a:pt x="0" y="122"/>
                </a:moveTo>
                <a:lnTo>
                  <a:pt x="2" y="116"/>
                </a:lnTo>
                <a:lnTo>
                  <a:pt x="5" y="111"/>
                </a:lnTo>
                <a:lnTo>
                  <a:pt x="7" y="105"/>
                </a:lnTo>
                <a:lnTo>
                  <a:pt x="10" y="100"/>
                </a:lnTo>
                <a:lnTo>
                  <a:pt x="13" y="96"/>
                </a:lnTo>
                <a:lnTo>
                  <a:pt x="15" y="91"/>
                </a:lnTo>
                <a:lnTo>
                  <a:pt x="18" y="87"/>
                </a:lnTo>
                <a:lnTo>
                  <a:pt x="21" y="83"/>
                </a:lnTo>
                <a:lnTo>
                  <a:pt x="23" y="79"/>
                </a:lnTo>
                <a:lnTo>
                  <a:pt x="26" y="76"/>
                </a:lnTo>
                <a:lnTo>
                  <a:pt x="28" y="73"/>
                </a:lnTo>
                <a:lnTo>
                  <a:pt x="31" y="69"/>
                </a:lnTo>
                <a:lnTo>
                  <a:pt x="34" y="66"/>
                </a:lnTo>
                <a:lnTo>
                  <a:pt x="36" y="64"/>
                </a:lnTo>
                <a:lnTo>
                  <a:pt x="39" y="61"/>
                </a:lnTo>
                <a:lnTo>
                  <a:pt x="42" y="58"/>
                </a:lnTo>
                <a:lnTo>
                  <a:pt x="44" y="56"/>
                </a:lnTo>
                <a:lnTo>
                  <a:pt x="47" y="54"/>
                </a:lnTo>
                <a:lnTo>
                  <a:pt x="49" y="51"/>
                </a:lnTo>
                <a:lnTo>
                  <a:pt x="52" y="49"/>
                </a:lnTo>
                <a:lnTo>
                  <a:pt x="55" y="47"/>
                </a:lnTo>
                <a:lnTo>
                  <a:pt x="57" y="45"/>
                </a:lnTo>
                <a:lnTo>
                  <a:pt x="60" y="44"/>
                </a:lnTo>
                <a:lnTo>
                  <a:pt x="63" y="42"/>
                </a:lnTo>
                <a:lnTo>
                  <a:pt x="65" y="40"/>
                </a:lnTo>
                <a:lnTo>
                  <a:pt x="68" y="39"/>
                </a:lnTo>
                <a:lnTo>
                  <a:pt x="70" y="37"/>
                </a:lnTo>
                <a:lnTo>
                  <a:pt x="73" y="36"/>
                </a:lnTo>
                <a:lnTo>
                  <a:pt x="76" y="35"/>
                </a:lnTo>
                <a:lnTo>
                  <a:pt x="78" y="33"/>
                </a:lnTo>
                <a:lnTo>
                  <a:pt x="81" y="32"/>
                </a:lnTo>
                <a:lnTo>
                  <a:pt x="83" y="31"/>
                </a:lnTo>
                <a:lnTo>
                  <a:pt x="86" y="30"/>
                </a:lnTo>
                <a:lnTo>
                  <a:pt x="89" y="29"/>
                </a:lnTo>
                <a:lnTo>
                  <a:pt x="91" y="28"/>
                </a:lnTo>
                <a:lnTo>
                  <a:pt x="94" y="27"/>
                </a:lnTo>
                <a:lnTo>
                  <a:pt x="97" y="26"/>
                </a:lnTo>
                <a:lnTo>
                  <a:pt x="99" y="25"/>
                </a:lnTo>
                <a:lnTo>
                  <a:pt x="102" y="24"/>
                </a:lnTo>
                <a:lnTo>
                  <a:pt x="104" y="23"/>
                </a:lnTo>
                <a:lnTo>
                  <a:pt x="107" y="22"/>
                </a:lnTo>
                <a:lnTo>
                  <a:pt x="110" y="22"/>
                </a:lnTo>
                <a:lnTo>
                  <a:pt x="112" y="21"/>
                </a:lnTo>
                <a:lnTo>
                  <a:pt x="115" y="20"/>
                </a:lnTo>
                <a:lnTo>
                  <a:pt x="118" y="19"/>
                </a:lnTo>
                <a:lnTo>
                  <a:pt x="120" y="19"/>
                </a:lnTo>
                <a:lnTo>
                  <a:pt x="123" y="18"/>
                </a:lnTo>
                <a:lnTo>
                  <a:pt x="125" y="18"/>
                </a:lnTo>
                <a:lnTo>
                  <a:pt x="128" y="17"/>
                </a:lnTo>
                <a:lnTo>
                  <a:pt x="131" y="16"/>
                </a:lnTo>
                <a:lnTo>
                  <a:pt x="133" y="16"/>
                </a:lnTo>
                <a:lnTo>
                  <a:pt x="136" y="15"/>
                </a:lnTo>
                <a:lnTo>
                  <a:pt x="138" y="15"/>
                </a:lnTo>
                <a:lnTo>
                  <a:pt x="141" y="14"/>
                </a:lnTo>
                <a:lnTo>
                  <a:pt x="144" y="14"/>
                </a:lnTo>
                <a:lnTo>
                  <a:pt x="146" y="13"/>
                </a:lnTo>
                <a:lnTo>
                  <a:pt x="149" y="13"/>
                </a:lnTo>
                <a:lnTo>
                  <a:pt x="152" y="12"/>
                </a:lnTo>
                <a:lnTo>
                  <a:pt x="154" y="12"/>
                </a:lnTo>
                <a:lnTo>
                  <a:pt x="157" y="12"/>
                </a:lnTo>
                <a:lnTo>
                  <a:pt x="159" y="11"/>
                </a:lnTo>
                <a:lnTo>
                  <a:pt x="162" y="11"/>
                </a:lnTo>
                <a:lnTo>
                  <a:pt x="165" y="10"/>
                </a:lnTo>
                <a:lnTo>
                  <a:pt x="167" y="10"/>
                </a:lnTo>
                <a:lnTo>
                  <a:pt x="170" y="10"/>
                </a:lnTo>
                <a:lnTo>
                  <a:pt x="173" y="9"/>
                </a:lnTo>
                <a:lnTo>
                  <a:pt x="175" y="9"/>
                </a:lnTo>
                <a:lnTo>
                  <a:pt x="178" y="9"/>
                </a:lnTo>
                <a:lnTo>
                  <a:pt x="180" y="8"/>
                </a:lnTo>
                <a:lnTo>
                  <a:pt x="183" y="8"/>
                </a:lnTo>
                <a:lnTo>
                  <a:pt x="186" y="8"/>
                </a:lnTo>
                <a:lnTo>
                  <a:pt x="188" y="7"/>
                </a:lnTo>
                <a:lnTo>
                  <a:pt x="191" y="7"/>
                </a:lnTo>
                <a:lnTo>
                  <a:pt x="194" y="7"/>
                </a:lnTo>
                <a:lnTo>
                  <a:pt x="196" y="6"/>
                </a:lnTo>
                <a:lnTo>
                  <a:pt x="199" y="6"/>
                </a:lnTo>
                <a:lnTo>
                  <a:pt x="201" y="6"/>
                </a:lnTo>
                <a:lnTo>
                  <a:pt x="204" y="5"/>
                </a:lnTo>
                <a:lnTo>
                  <a:pt x="207" y="5"/>
                </a:lnTo>
                <a:lnTo>
                  <a:pt x="209" y="5"/>
                </a:lnTo>
                <a:lnTo>
                  <a:pt x="212" y="5"/>
                </a:lnTo>
                <a:lnTo>
                  <a:pt x="214" y="4"/>
                </a:lnTo>
                <a:lnTo>
                  <a:pt x="217" y="4"/>
                </a:lnTo>
                <a:lnTo>
                  <a:pt x="220" y="4"/>
                </a:lnTo>
                <a:lnTo>
                  <a:pt x="222" y="3"/>
                </a:lnTo>
                <a:lnTo>
                  <a:pt x="225" y="3"/>
                </a:lnTo>
                <a:lnTo>
                  <a:pt x="228" y="3"/>
                </a:lnTo>
                <a:lnTo>
                  <a:pt x="230" y="3"/>
                </a:lnTo>
                <a:lnTo>
                  <a:pt x="233" y="2"/>
                </a:lnTo>
                <a:lnTo>
                  <a:pt x="235" y="2"/>
                </a:lnTo>
                <a:lnTo>
                  <a:pt x="238" y="2"/>
                </a:lnTo>
                <a:lnTo>
                  <a:pt x="241" y="2"/>
                </a:lnTo>
                <a:lnTo>
                  <a:pt x="243" y="1"/>
                </a:lnTo>
                <a:lnTo>
                  <a:pt x="246" y="1"/>
                </a:lnTo>
                <a:lnTo>
                  <a:pt x="249" y="1"/>
                </a:lnTo>
                <a:lnTo>
                  <a:pt x="251" y="1"/>
                </a:lnTo>
                <a:lnTo>
                  <a:pt x="254" y="0"/>
                </a:lnTo>
                <a:lnTo>
                  <a:pt x="256" y="0"/>
                </a:lnTo>
                <a:lnTo>
                  <a:pt x="259" y="0"/>
                </a:lnTo>
                <a:lnTo>
                  <a:pt x="262" y="0"/>
                </a:lnTo>
                <a:lnTo>
                  <a:pt x="264" y="6"/>
                </a:lnTo>
                <a:lnTo>
                  <a:pt x="267" y="11"/>
                </a:lnTo>
                <a:lnTo>
                  <a:pt x="269" y="16"/>
                </a:lnTo>
                <a:lnTo>
                  <a:pt x="272" y="21"/>
                </a:lnTo>
                <a:lnTo>
                  <a:pt x="275" y="25"/>
                </a:lnTo>
                <a:lnTo>
                  <a:pt x="277" y="29"/>
                </a:lnTo>
                <a:lnTo>
                  <a:pt x="280" y="33"/>
                </a:lnTo>
                <a:lnTo>
                  <a:pt x="283" y="36"/>
                </a:lnTo>
                <a:lnTo>
                  <a:pt x="285" y="40"/>
                </a:lnTo>
                <a:lnTo>
                  <a:pt x="288" y="42"/>
                </a:lnTo>
                <a:lnTo>
                  <a:pt x="290" y="45"/>
                </a:lnTo>
                <a:lnTo>
                  <a:pt x="293" y="48"/>
                </a:lnTo>
                <a:lnTo>
                  <a:pt x="296" y="50"/>
                </a:lnTo>
                <a:lnTo>
                  <a:pt x="298" y="52"/>
                </a:lnTo>
                <a:lnTo>
                  <a:pt x="301" y="54"/>
                </a:lnTo>
                <a:lnTo>
                  <a:pt x="304" y="56"/>
                </a:lnTo>
                <a:lnTo>
                  <a:pt x="306" y="58"/>
                </a:lnTo>
                <a:lnTo>
                  <a:pt x="309" y="59"/>
                </a:lnTo>
                <a:lnTo>
                  <a:pt x="311" y="61"/>
                </a:lnTo>
                <a:lnTo>
                  <a:pt x="314" y="62"/>
                </a:lnTo>
                <a:lnTo>
                  <a:pt x="317" y="64"/>
                </a:lnTo>
                <a:lnTo>
                  <a:pt x="319" y="65"/>
                </a:lnTo>
                <a:lnTo>
                  <a:pt x="322" y="66"/>
                </a:lnTo>
                <a:lnTo>
                  <a:pt x="325" y="67"/>
                </a:lnTo>
                <a:lnTo>
                  <a:pt x="327" y="68"/>
                </a:lnTo>
                <a:lnTo>
                  <a:pt x="330" y="69"/>
                </a:lnTo>
                <a:lnTo>
                  <a:pt x="332" y="70"/>
                </a:lnTo>
                <a:lnTo>
                  <a:pt x="335" y="70"/>
                </a:lnTo>
                <a:lnTo>
                  <a:pt x="338" y="71"/>
                </a:lnTo>
                <a:lnTo>
                  <a:pt x="340" y="72"/>
                </a:lnTo>
                <a:lnTo>
                  <a:pt x="343" y="73"/>
                </a:lnTo>
                <a:lnTo>
                  <a:pt x="345" y="73"/>
                </a:lnTo>
                <a:lnTo>
                  <a:pt x="348" y="74"/>
                </a:lnTo>
                <a:lnTo>
                  <a:pt x="351" y="74"/>
                </a:lnTo>
                <a:lnTo>
                  <a:pt x="353" y="75"/>
                </a:lnTo>
                <a:lnTo>
                  <a:pt x="356" y="75"/>
                </a:lnTo>
                <a:lnTo>
                  <a:pt x="359" y="76"/>
                </a:lnTo>
                <a:lnTo>
                  <a:pt x="361" y="76"/>
                </a:lnTo>
                <a:lnTo>
                  <a:pt x="364" y="77"/>
                </a:lnTo>
                <a:lnTo>
                  <a:pt x="366" y="77"/>
                </a:lnTo>
                <a:lnTo>
                  <a:pt x="369" y="77"/>
                </a:lnTo>
                <a:lnTo>
                  <a:pt x="372" y="78"/>
                </a:lnTo>
                <a:lnTo>
                  <a:pt x="374" y="78"/>
                </a:lnTo>
                <a:lnTo>
                  <a:pt x="377" y="79"/>
                </a:lnTo>
                <a:lnTo>
                  <a:pt x="380" y="79"/>
                </a:lnTo>
                <a:lnTo>
                  <a:pt x="382" y="79"/>
                </a:lnTo>
                <a:lnTo>
                  <a:pt x="385" y="79"/>
                </a:lnTo>
                <a:lnTo>
                  <a:pt x="387" y="80"/>
                </a:lnTo>
                <a:lnTo>
                  <a:pt x="390" y="80"/>
                </a:lnTo>
                <a:lnTo>
                  <a:pt x="393" y="80"/>
                </a:lnTo>
                <a:lnTo>
                  <a:pt x="395" y="81"/>
                </a:lnTo>
                <a:lnTo>
                  <a:pt x="398" y="81"/>
                </a:lnTo>
                <a:lnTo>
                  <a:pt x="400" y="81"/>
                </a:lnTo>
                <a:lnTo>
                  <a:pt x="403" y="81"/>
                </a:lnTo>
                <a:lnTo>
                  <a:pt x="406" y="82"/>
                </a:lnTo>
                <a:lnTo>
                  <a:pt x="408" y="82"/>
                </a:lnTo>
                <a:lnTo>
                  <a:pt x="411" y="82"/>
                </a:lnTo>
                <a:lnTo>
                  <a:pt x="414" y="82"/>
                </a:lnTo>
                <a:lnTo>
                  <a:pt x="416" y="82"/>
                </a:lnTo>
                <a:lnTo>
                  <a:pt x="419" y="83"/>
                </a:lnTo>
                <a:lnTo>
                  <a:pt x="421" y="83"/>
                </a:lnTo>
                <a:lnTo>
                  <a:pt x="424" y="83"/>
                </a:lnTo>
                <a:lnTo>
                  <a:pt x="427" y="83"/>
                </a:lnTo>
                <a:lnTo>
                  <a:pt x="429" y="83"/>
                </a:lnTo>
                <a:lnTo>
                  <a:pt x="432" y="84"/>
                </a:lnTo>
                <a:lnTo>
                  <a:pt x="435" y="84"/>
                </a:lnTo>
                <a:lnTo>
                  <a:pt x="437" y="84"/>
                </a:lnTo>
                <a:lnTo>
                  <a:pt x="440" y="84"/>
                </a:lnTo>
                <a:lnTo>
                  <a:pt x="442" y="84"/>
                </a:lnTo>
                <a:lnTo>
                  <a:pt x="445" y="84"/>
                </a:lnTo>
                <a:lnTo>
                  <a:pt x="448" y="85"/>
                </a:lnTo>
                <a:lnTo>
                  <a:pt x="450" y="85"/>
                </a:lnTo>
                <a:lnTo>
                  <a:pt x="453" y="85"/>
                </a:lnTo>
                <a:lnTo>
                  <a:pt x="456" y="85"/>
                </a:lnTo>
                <a:lnTo>
                  <a:pt x="458" y="85"/>
                </a:lnTo>
                <a:lnTo>
                  <a:pt x="461" y="85"/>
                </a:lnTo>
                <a:lnTo>
                  <a:pt x="463" y="86"/>
                </a:lnTo>
                <a:lnTo>
                  <a:pt x="466" y="86"/>
                </a:lnTo>
                <a:lnTo>
                  <a:pt x="469" y="86"/>
                </a:lnTo>
                <a:lnTo>
                  <a:pt x="471" y="86"/>
                </a:lnTo>
                <a:lnTo>
                  <a:pt x="474" y="86"/>
                </a:lnTo>
                <a:lnTo>
                  <a:pt x="476" y="86"/>
                </a:lnTo>
                <a:lnTo>
                  <a:pt x="479" y="86"/>
                </a:lnTo>
                <a:lnTo>
                  <a:pt x="482" y="87"/>
                </a:lnTo>
                <a:lnTo>
                  <a:pt x="484" y="87"/>
                </a:lnTo>
                <a:lnTo>
                  <a:pt x="487" y="87"/>
                </a:lnTo>
                <a:lnTo>
                  <a:pt x="490" y="87"/>
                </a:lnTo>
                <a:lnTo>
                  <a:pt x="492" y="87"/>
                </a:lnTo>
                <a:lnTo>
                  <a:pt x="495" y="87"/>
                </a:lnTo>
                <a:lnTo>
                  <a:pt x="497" y="87"/>
                </a:lnTo>
                <a:lnTo>
                  <a:pt x="500" y="88"/>
                </a:lnTo>
                <a:lnTo>
                  <a:pt x="503" y="88"/>
                </a:lnTo>
                <a:lnTo>
                  <a:pt x="505" y="88"/>
                </a:lnTo>
                <a:lnTo>
                  <a:pt x="508" y="88"/>
                </a:lnTo>
                <a:lnTo>
                  <a:pt x="511" y="88"/>
                </a:lnTo>
                <a:lnTo>
                  <a:pt x="513" y="88"/>
                </a:lnTo>
                <a:lnTo>
                  <a:pt x="516" y="88"/>
                </a:lnTo>
                <a:lnTo>
                  <a:pt x="518" y="89"/>
                </a:lnTo>
                <a:lnTo>
                  <a:pt x="521" y="89"/>
                </a:lnTo>
                <a:lnTo>
                  <a:pt x="524" y="8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539552" y="1772816"/>
            <a:ext cx="195282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41" name="Group 40"/>
          <p:cNvGrpSpPr/>
          <p:nvPr/>
        </p:nvGrpSpPr>
        <p:grpSpPr>
          <a:xfrm>
            <a:off x="1322388" y="1165225"/>
            <a:ext cx="6486525" cy="4705350"/>
            <a:chOff x="1322388" y="1165225"/>
            <a:chExt cx="6486525" cy="4705350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492376" y="4903788"/>
              <a:ext cx="4999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4159251" y="4903788"/>
              <a:ext cx="0" cy="6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5824538" y="4903788"/>
              <a:ext cx="0" cy="6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7491413" y="4903788"/>
              <a:ext cx="0" cy="6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212976" y="4789488"/>
              <a:ext cx="203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70076" y="4294188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870076" y="3810000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870076" y="3314700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3000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870076" y="2817813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870076" y="2322513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5000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870076" y="1839913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6000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870076" y="1343025"/>
              <a:ext cx="5334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7000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378076" y="5081588"/>
              <a:ext cx="3175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992563" y="5081588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659438" y="5081588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324726" y="5081588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400551" y="5426075"/>
              <a:ext cx="10477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Tijd (jaren)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 rot="16200000">
              <a:off x="873126" y="3098180"/>
              <a:ext cx="17446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Organische C &amp; N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22388" y="1165225"/>
              <a:ext cx="6486525" cy="4705350"/>
            </a:xfrm>
            <a:prstGeom prst="rect">
              <a:avLst/>
            </a:prstGeom>
            <a:noFill/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92376" y="1457325"/>
              <a:ext cx="0" cy="34464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428876" y="490378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428876" y="4408488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428876" y="39243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428876" y="34290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428876" y="2933700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428876" y="24368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428876" y="1954213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428876" y="1457325"/>
              <a:ext cx="6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492376" y="4903788"/>
              <a:ext cx="0" cy="6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31360" y="1482725"/>
            <a:ext cx="1993366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rgbClr val="3F9C35"/>
                </a:solidFill>
                <a:latin typeface="Verdana" pitchFamily="34" charset="0"/>
              </a:rPr>
              <a:t>Permanent </a:t>
            </a:r>
            <a:r>
              <a:rPr lang="en-GB" sz="1400" dirty="0" err="1" smtClean="0">
                <a:solidFill>
                  <a:srgbClr val="3F9C35"/>
                </a:solidFill>
                <a:latin typeface="Verdana" pitchFamily="34" charset="0"/>
              </a:rPr>
              <a:t>grasland</a:t>
            </a:r>
            <a:endParaRPr lang="nl-NL" sz="1400" dirty="0" err="1" smtClean="0">
              <a:solidFill>
                <a:srgbClr val="3F9C35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1359" y="2190184"/>
            <a:ext cx="2417713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</a:rPr>
              <a:t>Gras / </a:t>
            </a:r>
            <a:r>
              <a:rPr lang="en-GB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</a:rPr>
              <a:t>bouwland</a:t>
            </a:r>
            <a:r>
              <a:rPr lang="en-GB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  <a:r>
              <a:rPr lang="en-GB" sz="1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</a:rPr>
              <a:t>rotaties</a:t>
            </a:r>
            <a:endParaRPr lang="nl-NL" sz="1400" dirty="0" err="1" smtClean="0">
              <a:solidFill>
                <a:schemeClr val="accent5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1361" y="3198296"/>
            <a:ext cx="220642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rgbClr val="FF0000"/>
                </a:solidFill>
                <a:latin typeface="Verdana" pitchFamily="34" charset="0"/>
              </a:rPr>
              <a:t>Permanent </a:t>
            </a:r>
            <a:r>
              <a:rPr lang="en-GB" sz="1400" dirty="0" err="1" smtClean="0">
                <a:solidFill>
                  <a:srgbClr val="FF0000"/>
                </a:solidFill>
                <a:latin typeface="Verdana" pitchFamily="34" charset="0"/>
              </a:rPr>
              <a:t>bouwland</a:t>
            </a:r>
            <a:endParaRPr lang="nl-NL" sz="1400" dirty="0" err="1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3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Stand van </a:t>
            </a:r>
            <a:r>
              <a:rPr lang="en-GB" dirty="0" err="1" smtClean="0"/>
              <a:t>zaken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Broeikasgasemissies per kg product en niet per ha</a:t>
            </a:r>
          </a:p>
          <a:p>
            <a:endParaRPr lang="nl-NL" dirty="0" smtClean="0"/>
          </a:p>
          <a:p>
            <a:r>
              <a:rPr lang="nl-NL" dirty="0" smtClean="0"/>
              <a:t>Onderzoeksvragen:</a:t>
            </a:r>
          </a:p>
          <a:p>
            <a:pPr lvl="1"/>
            <a:r>
              <a:rPr lang="nl-NL" dirty="0"/>
              <a:t>Wat zijn de grote bijdragen aan de emissies?</a:t>
            </a:r>
          </a:p>
          <a:p>
            <a:pPr lvl="1"/>
            <a:r>
              <a:rPr lang="nl-NL" dirty="0"/>
              <a:t>Vooral herkauwers of </a:t>
            </a:r>
            <a:r>
              <a:rPr lang="nl-NL" dirty="0" err="1"/>
              <a:t>éénmagigen</a:t>
            </a:r>
            <a:r>
              <a:rPr lang="nl-NL" dirty="0"/>
              <a:t>?</a:t>
            </a:r>
          </a:p>
          <a:p>
            <a:pPr lvl="1"/>
            <a:r>
              <a:rPr lang="nl-NL" dirty="0" smtClean="0"/>
              <a:t>Maakt intensivering van bedrijven het broeikaseffect erger of juist niet?</a:t>
            </a:r>
          </a:p>
          <a:p>
            <a:pPr lvl="1"/>
            <a:r>
              <a:rPr lang="nl-NL" dirty="0" smtClean="0"/>
              <a:t>Transport?</a:t>
            </a:r>
          </a:p>
          <a:p>
            <a:pPr lvl="1"/>
            <a:r>
              <a:rPr lang="nl-NL" dirty="0" smtClean="0"/>
              <a:t>Landbouw in ontwikkelingslanden?</a:t>
            </a:r>
          </a:p>
        </p:txBody>
      </p:sp>
    </p:spTree>
    <p:extLst>
      <p:ext uri="{BB962C8B-B14F-4D97-AF65-F5344CB8AC3E}">
        <p14:creationId xmlns:p14="http://schemas.microsoft.com/office/powerpoint/2010/main" val="144869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Voer</a:t>
            </a:r>
            <a:r>
              <a:rPr lang="en-GB" dirty="0" smtClean="0"/>
              <a:t> is </a:t>
            </a:r>
            <a:r>
              <a:rPr lang="en-GB" dirty="0" err="1" smtClean="0"/>
              <a:t>belangrijk</a:t>
            </a:r>
            <a:r>
              <a:rPr lang="en-GB" dirty="0" smtClean="0"/>
              <a:t>!</a:t>
            </a:r>
            <a:endParaRPr lang="nl-NL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380616664"/>
              </p:ext>
            </p:extLst>
          </p:nvPr>
        </p:nvGraphicFramePr>
        <p:xfrm>
          <a:off x="538163" y="1933575"/>
          <a:ext cx="8397876" cy="14833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73597"/>
                <a:gridCol w="2160240"/>
                <a:gridCol w="436403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Melkvee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Fractie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(%)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Bron</a:t>
                      </a:r>
                      <a:r>
                        <a:rPr lang="en-GB" baseline="0" dirty="0" smtClean="0"/>
                        <a:t> van de </a:t>
                      </a:r>
                      <a:r>
                        <a:rPr lang="en-GB" baseline="0" dirty="0" err="1" smtClean="0"/>
                        <a:t>broeikasgassen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Methaan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45-50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Pensfermentatie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mest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Lachgas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20-35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Mest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voer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Kooldioxide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15-35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Voer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00356"/>
              </p:ext>
            </p:extLst>
          </p:nvPr>
        </p:nvGraphicFramePr>
        <p:xfrm>
          <a:off x="539552" y="3789040"/>
          <a:ext cx="8397876" cy="14833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72208"/>
                <a:gridCol w="2160240"/>
                <a:gridCol w="43654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Eenmagigen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Fractie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(%)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Bron</a:t>
                      </a:r>
                      <a:r>
                        <a:rPr lang="en-GB" baseline="0" dirty="0" smtClean="0"/>
                        <a:t> van de </a:t>
                      </a:r>
                      <a:r>
                        <a:rPr lang="en-GB" baseline="0" dirty="0" err="1" smtClean="0"/>
                        <a:t>broeikasgassen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Methaan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5-10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>
                          <a:solidFill>
                            <a:schemeClr val="tx1"/>
                          </a:solidFill>
                        </a:rPr>
                        <a:t>Pensfermentatie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mest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Lachgas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40-55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Mest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aseline="0" dirty="0" err="1" smtClean="0">
                          <a:solidFill>
                            <a:schemeClr val="tx1"/>
                          </a:solidFill>
                        </a:rPr>
                        <a:t>voer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Kooldioxide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35-55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Voer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 rot="20641780">
            <a:off x="4496212" y="2827824"/>
            <a:ext cx="1578836" cy="488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012160" y="2763322"/>
            <a:ext cx="1231427" cy="3231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30-35%</a:t>
            </a:r>
            <a:endParaRPr lang="nl-NL" sz="20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 rot="20641780">
            <a:off x="4496212" y="4677075"/>
            <a:ext cx="1578836" cy="488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6012160" y="4612573"/>
            <a:ext cx="1231427" cy="3231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65-70%</a:t>
            </a:r>
            <a:endParaRPr lang="nl-NL" sz="2000" dirty="0" err="1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Invloed</a:t>
            </a:r>
            <a:r>
              <a:rPr lang="en-GB" dirty="0" smtClean="0"/>
              <a:t> </a:t>
            </a:r>
            <a:r>
              <a:rPr lang="en-GB" dirty="0" err="1" smtClean="0"/>
              <a:t>vooruitgang</a:t>
            </a:r>
            <a:r>
              <a:rPr lang="en-GB" dirty="0" smtClean="0"/>
              <a:t> op </a:t>
            </a:r>
            <a:r>
              <a:rPr lang="en-GB" dirty="0" err="1" smtClean="0"/>
              <a:t>emissies</a:t>
            </a:r>
            <a:endParaRPr lang="nl-NL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907227" y="1412776"/>
            <a:ext cx="7542706" cy="4463916"/>
            <a:chOff x="906581" y="1955130"/>
            <a:chExt cx="6661180" cy="394221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96243" y="47078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696243" y="417286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696243" y="36489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696243" y="31155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696243" y="258060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696243" y="204561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 w="6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696243" y="2045618"/>
              <a:ext cx="0" cy="3195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1647030" y="52412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647030" y="47078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1647030" y="417286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1647030" y="36489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1647030" y="31155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1647030" y="258060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1647030" y="204561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1696243" y="52412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16962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232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295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59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422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485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V="1">
              <a:off x="548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612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V="1">
              <a:off x="675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73858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6627018" y="48793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7085805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587080" y="47681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2147093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2686843" y="43744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426493" y="40315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526505" y="382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2305843" y="38204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2526505" y="4112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2426493" y="4183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2235993" y="4163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2556668" y="4123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886993" y="457609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2556668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2105818" y="36696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2305843" y="38506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1826418" y="231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2875755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2266155" y="4061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2156618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5457030" y="48189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2147093" y="3810918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2426493" y="4203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3126580" y="45062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2936080" y="4153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4136230" y="469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2747168" y="4495130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2747168" y="43744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2426493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3136105" y="4606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5396705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53967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322659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4017168" y="47475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7066755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576659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677624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571579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16664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4006055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4687093" y="47777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53459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4617243" y="47983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4406105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4775993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6066630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5056980" y="49301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3147218" y="47173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65460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5715793" y="475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5587205" y="47078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3275805" y="474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54760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5845968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70667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5196680" y="4798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3575843" y="4657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611584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4045743" y="4788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3775868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5687218" y="485866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60856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3447255" y="46364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4306093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3596480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539670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3917155" y="47586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3596480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2466180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2936080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2316955" y="378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596730" y="4898355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2326480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2247105" y="39220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5545930" y="4838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2956718" y="4476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>
              <a:off x="2826543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>
              <a:off x="430609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2466180" y="4325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2266155" y="38902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2026443" y="2045618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1896268" y="2701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3286918" y="4545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2116930" y="342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2786855" y="45268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3286918" y="4536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3286918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2636043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2026443" y="237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1986755" y="375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1866105" y="2944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1847055" y="33362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2035968" y="38807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1835943" y="27314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1847055" y="25901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1996280" y="3982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1996280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2216943" y="3760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1796255" y="216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1835943" y="3125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2066130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1826418" y="355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1756568" y="2086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1866105" y="3145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1966118" y="3841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1835943" y="21980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1896268" y="248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1966118" y="35077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1826418" y="255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2005805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1866105" y="29933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1835943" y="33267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4326730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Freeform 146"/>
            <p:cNvSpPr>
              <a:spLocks/>
            </p:cNvSpPr>
            <p:nvPr/>
          </p:nvSpPr>
          <p:spPr bwMode="auto">
            <a:xfrm>
              <a:off x="1856580" y="347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Freeform 147"/>
            <p:cNvSpPr>
              <a:spLocks/>
            </p:cNvSpPr>
            <p:nvPr/>
          </p:nvSpPr>
          <p:spPr bwMode="auto">
            <a:xfrm>
              <a:off x="1816893" y="277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Freeform 148"/>
            <p:cNvSpPr>
              <a:spLocks/>
            </p:cNvSpPr>
            <p:nvPr/>
          </p:nvSpPr>
          <p:spPr bwMode="auto">
            <a:xfrm>
              <a:off x="1916905" y="348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Freeform 149"/>
            <p:cNvSpPr>
              <a:spLocks/>
            </p:cNvSpPr>
            <p:nvPr/>
          </p:nvSpPr>
          <p:spPr bwMode="auto">
            <a:xfrm>
              <a:off x="1866105" y="30647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1877218" y="312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2056605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1826418" y="2640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2305843" y="4022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>
              <a:off x="2636043" y="4052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" name="Freeform 155"/>
            <p:cNvSpPr>
              <a:spLocks/>
            </p:cNvSpPr>
            <p:nvPr/>
          </p:nvSpPr>
          <p:spPr bwMode="auto">
            <a:xfrm>
              <a:off x="1947068" y="33267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reeform 156"/>
            <p:cNvSpPr>
              <a:spLocks/>
            </p:cNvSpPr>
            <p:nvPr/>
          </p:nvSpPr>
          <p:spPr bwMode="auto">
            <a:xfrm>
              <a:off x="2436018" y="3901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7"/>
            <p:cNvSpPr>
              <a:spLocks/>
            </p:cNvSpPr>
            <p:nvPr/>
          </p:nvSpPr>
          <p:spPr bwMode="auto">
            <a:xfrm>
              <a:off x="1986755" y="340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Freeform 158"/>
            <p:cNvSpPr>
              <a:spLocks/>
            </p:cNvSpPr>
            <p:nvPr/>
          </p:nvSpPr>
          <p:spPr bwMode="auto">
            <a:xfrm>
              <a:off x="1777205" y="2045618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3606005" y="466658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3175793" y="4617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2577305" y="439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Freeform 162"/>
            <p:cNvSpPr>
              <a:spLocks/>
            </p:cNvSpPr>
            <p:nvPr/>
          </p:nvSpPr>
          <p:spPr bwMode="auto">
            <a:xfrm>
              <a:off x="6836568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Freeform 163"/>
            <p:cNvSpPr>
              <a:spLocks/>
            </p:cNvSpPr>
            <p:nvPr/>
          </p:nvSpPr>
          <p:spPr bwMode="auto">
            <a:xfrm>
              <a:off x="1796255" y="251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" name="Freeform 164"/>
            <p:cNvSpPr>
              <a:spLocks/>
            </p:cNvSpPr>
            <p:nvPr/>
          </p:nvSpPr>
          <p:spPr bwMode="auto">
            <a:xfrm>
              <a:off x="1947068" y="34473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" name="Freeform 165"/>
            <p:cNvSpPr>
              <a:spLocks/>
            </p:cNvSpPr>
            <p:nvPr/>
          </p:nvSpPr>
          <p:spPr bwMode="auto">
            <a:xfrm>
              <a:off x="1896268" y="3013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" name="Freeform 166"/>
            <p:cNvSpPr>
              <a:spLocks/>
            </p:cNvSpPr>
            <p:nvPr/>
          </p:nvSpPr>
          <p:spPr bwMode="auto">
            <a:xfrm>
              <a:off x="1956593" y="34473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" name="Freeform 167"/>
            <p:cNvSpPr>
              <a:spLocks/>
            </p:cNvSpPr>
            <p:nvPr/>
          </p:nvSpPr>
          <p:spPr bwMode="auto">
            <a:xfrm>
              <a:off x="282654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Freeform 168"/>
            <p:cNvSpPr>
              <a:spLocks/>
            </p:cNvSpPr>
            <p:nvPr/>
          </p:nvSpPr>
          <p:spPr bwMode="auto">
            <a:xfrm>
              <a:off x="6196805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Freeform 169"/>
            <p:cNvSpPr>
              <a:spLocks/>
            </p:cNvSpPr>
            <p:nvPr/>
          </p:nvSpPr>
          <p:spPr bwMode="auto">
            <a:xfrm>
              <a:off x="3286918" y="4687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Freeform 170"/>
            <p:cNvSpPr>
              <a:spLocks/>
            </p:cNvSpPr>
            <p:nvPr/>
          </p:nvSpPr>
          <p:spPr bwMode="auto">
            <a:xfrm>
              <a:off x="2696368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" name="Freeform 171"/>
            <p:cNvSpPr>
              <a:spLocks/>
            </p:cNvSpPr>
            <p:nvPr/>
          </p:nvSpPr>
          <p:spPr bwMode="auto">
            <a:xfrm>
              <a:off x="4856955" y="47983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" name="Freeform 172"/>
            <p:cNvSpPr>
              <a:spLocks/>
            </p:cNvSpPr>
            <p:nvPr/>
          </p:nvSpPr>
          <p:spPr bwMode="auto">
            <a:xfrm>
              <a:off x="2047080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" name="Freeform 173"/>
            <p:cNvSpPr>
              <a:spLocks/>
            </p:cNvSpPr>
            <p:nvPr/>
          </p:nvSpPr>
          <p:spPr bwMode="auto">
            <a:xfrm>
              <a:off x="4417218" y="47380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1451768" y="51507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1451768" y="46173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1451768" y="4082380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1451768" y="3558505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1451768" y="302351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1361280" y="2490118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1361280" y="1955130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656555" y="5382543"/>
              <a:ext cx="160337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213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276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>
              <a:off x="340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403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466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529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593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656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719586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191"/>
            <p:cNvSpPr>
              <a:spLocks noChangeArrowheads="1"/>
            </p:cNvSpPr>
            <p:nvPr/>
          </p:nvSpPr>
          <p:spPr bwMode="auto">
            <a:xfrm>
              <a:off x="1856581" y="5707078"/>
              <a:ext cx="5529263" cy="19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Melkopbrengst per koe  ( kg Fat-</a:t>
              </a:r>
              <a:r>
                <a:rPr kumimoji="0" lang="nl-NL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Protein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nl-NL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Corrected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nl-NL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Milk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/ jaar )</a:t>
              </a:r>
              <a:endPara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 rot="16200000">
              <a:off x="-325466" y="3506235"/>
              <a:ext cx="2654359" cy="19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Emissie ( kg CO</a:t>
              </a: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-eq. per kg FPCM )</a:t>
              </a:r>
              <a:endPara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0" name="Oval 5"/>
          <p:cNvSpPr>
            <a:spLocks noChangeArrowheads="1"/>
          </p:cNvSpPr>
          <p:nvPr/>
        </p:nvSpPr>
        <p:spPr bwMode="auto">
          <a:xfrm rot="18049325">
            <a:off x="2693213" y="2893558"/>
            <a:ext cx="659301" cy="2310135"/>
          </a:xfrm>
          <a:prstGeom prst="ellipse">
            <a:avLst/>
          </a:prstGeom>
          <a:noFill/>
          <a:ln w="38100">
            <a:solidFill>
              <a:srgbClr val="34B2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4" name="Oval 5"/>
          <p:cNvSpPr>
            <a:spLocks noChangeAspect="1" noChangeArrowheads="1"/>
          </p:cNvSpPr>
          <p:nvPr/>
        </p:nvSpPr>
        <p:spPr bwMode="auto">
          <a:xfrm>
            <a:off x="1718905" y="1296632"/>
            <a:ext cx="690962" cy="20809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5" name="Text Box 6"/>
          <p:cNvSpPr txBox="1">
            <a:spLocks noChangeArrowheads="1"/>
          </p:cNvSpPr>
          <p:nvPr/>
        </p:nvSpPr>
        <p:spPr bwMode="auto">
          <a:xfrm>
            <a:off x="3129123" y="2148873"/>
            <a:ext cx="49681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 b="1" dirty="0" smtClean="0">
                <a:solidFill>
                  <a:srgbClr val="00B050"/>
                </a:solidFill>
              </a:rPr>
              <a:t>• </a:t>
            </a:r>
            <a:r>
              <a:rPr lang="en-US" sz="2000" b="1" dirty="0" err="1" smtClean="0">
                <a:solidFill>
                  <a:srgbClr val="00B050"/>
                </a:solidFill>
              </a:rPr>
              <a:t>Kleine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boeren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bedrijfjes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• </a:t>
            </a:r>
            <a:r>
              <a:rPr lang="en-US" sz="2000" b="1" dirty="0" err="1" smtClean="0">
                <a:solidFill>
                  <a:srgbClr val="00B050"/>
                </a:solidFill>
              </a:rPr>
              <a:t>Optimaliseren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bedrijfssysteem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• </a:t>
            </a:r>
            <a:r>
              <a:rPr lang="en-US" sz="2000" b="1" dirty="0" err="1" smtClean="0">
                <a:solidFill>
                  <a:srgbClr val="00B050"/>
                </a:solidFill>
              </a:rPr>
              <a:t>Inbreng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multifunctionele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systemen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4564281" y="3356992"/>
            <a:ext cx="38856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• </a:t>
            </a:r>
            <a:r>
              <a:rPr lang="en-US" sz="2000" b="1" dirty="0" err="1" smtClean="0">
                <a:solidFill>
                  <a:srgbClr val="0070C0"/>
                </a:solidFill>
              </a:rPr>
              <a:t>Gespecialiseerde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systemen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• </a:t>
            </a:r>
            <a:r>
              <a:rPr lang="en-US" sz="2000" b="1" dirty="0" err="1" smtClean="0">
                <a:solidFill>
                  <a:srgbClr val="0070C0"/>
                </a:solidFill>
              </a:rPr>
              <a:t>Optimalisering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dierprestaties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• </a:t>
            </a:r>
            <a:r>
              <a:rPr lang="en-US" sz="2000" b="1" dirty="0" err="1" smtClean="0">
                <a:solidFill>
                  <a:srgbClr val="0070C0"/>
                </a:solidFill>
              </a:rPr>
              <a:t>Georiënteerd</a:t>
            </a:r>
            <a:r>
              <a:rPr lang="en-US" sz="2000" b="1" dirty="0" smtClean="0">
                <a:solidFill>
                  <a:srgbClr val="0070C0"/>
                </a:solidFill>
              </a:rPr>
              <a:t> op de </a:t>
            </a:r>
            <a:r>
              <a:rPr lang="en-US" sz="2000" b="1" dirty="0" err="1" smtClean="0">
                <a:solidFill>
                  <a:srgbClr val="0070C0"/>
                </a:solidFill>
              </a:rPr>
              <a:t>markt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7" name="Text Box 6"/>
          <p:cNvSpPr txBox="1">
            <a:spLocks noChangeArrowheads="1"/>
          </p:cNvSpPr>
          <p:nvPr/>
        </p:nvSpPr>
        <p:spPr bwMode="auto">
          <a:xfrm>
            <a:off x="2549185" y="1202955"/>
            <a:ext cx="53675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• </a:t>
            </a:r>
            <a:r>
              <a:rPr lang="en-US" sz="2000" b="1" dirty="0" err="1" smtClean="0">
                <a:solidFill>
                  <a:srgbClr val="FF0000"/>
                </a:solidFill>
              </a:rPr>
              <a:t>Veeteelt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voor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eigen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levensonderhoud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• </a:t>
            </a:r>
            <a:r>
              <a:rPr lang="en-US" sz="2000" b="1" dirty="0" err="1" smtClean="0">
                <a:solidFill>
                  <a:srgbClr val="FF0000"/>
                </a:solidFill>
              </a:rPr>
              <a:t>Geen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toegang</a:t>
            </a:r>
            <a:r>
              <a:rPr lang="en-US" sz="2000" b="1" dirty="0" smtClean="0">
                <a:solidFill>
                  <a:srgbClr val="FF0000"/>
                </a:solidFill>
              </a:rPr>
              <a:t> tot de </a:t>
            </a:r>
            <a:r>
              <a:rPr lang="en-US" sz="2000" b="1" dirty="0" err="1" smtClean="0">
                <a:solidFill>
                  <a:srgbClr val="FF0000"/>
                </a:solidFill>
              </a:rPr>
              <a:t>markt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6637102" y="6135082"/>
            <a:ext cx="16282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Bron</a:t>
            </a:r>
            <a:r>
              <a:rPr lang="en-GB" sz="1400" dirty="0" smtClean="0">
                <a:latin typeface="Verdana" pitchFamily="34" charset="0"/>
              </a:rPr>
              <a:t>: FAO 2010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221" name="Oval 8"/>
          <p:cNvSpPr>
            <a:spLocks noChangeArrowheads="1"/>
          </p:cNvSpPr>
          <p:nvPr/>
        </p:nvSpPr>
        <p:spPr bwMode="auto">
          <a:xfrm>
            <a:off x="4356101" y="4389985"/>
            <a:ext cx="3672719" cy="51935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5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err="1" smtClean="0"/>
              <a:t>Strategiën</a:t>
            </a:r>
            <a:r>
              <a:rPr lang="nl-NL" dirty="0" smtClean="0"/>
              <a:t> voor beperking broeikasgassen</a:t>
            </a:r>
            <a:endParaRPr lang="nl-NL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907227" y="1412776"/>
            <a:ext cx="7542706" cy="4132651"/>
            <a:chOff x="906581" y="1955130"/>
            <a:chExt cx="6661180" cy="364966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96243" y="47078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696243" y="417286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696243" y="36489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696243" y="31155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696243" y="258060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696243" y="204561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 w="6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696243" y="2045618"/>
              <a:ext cx="0" cy="3195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1647030" y="52412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647030" y="47078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1647030" y="417286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1647030" y="36489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1647030" y="31155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1647030" y="258060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1647030" y="204561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1696243" y="52412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16962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232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295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59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422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485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V="1">
              <a:off x="548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612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V="1">
              <a:off x="675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73858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6627018" y="48793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7085805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587080" y="47681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2147093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2686843" y="43744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426493" y="40315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526505" y="382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2305843" y="38204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2526505" y="4112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2426493" y="4183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2235993" y="4163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2556668" y="4123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886993" y="457609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2556668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2105818" y="36696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2305843" y="38506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1826418" y="231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2875755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2266155" y="4061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2156618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5457030" y="48189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2147093" y="3810918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2426493" y="4203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3126580" y="45062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2936080" y="4153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4136230" y="469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2747168" y="4495130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2747168" y="43744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2426493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3136105" y="4606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5396705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53967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322659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4017168" y="47475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7066755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576659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677624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571579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16664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4006055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4687093" y="47777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53459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4617243" y="47983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4406105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4775993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6066630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5056980" y="49301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3147218" y="47173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65460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5715793" y="475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5587205" y="47078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3275805" y="474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54760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5845968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70667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5196680" y="4798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3575843" y="4657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611584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4045743" y="4788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3775868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5687218" y="485866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60856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3447255" y="46364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4306093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3596480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539670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3917155" y="47586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3596480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2466180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2936080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2316955" y="378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596730" y="4898355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2326480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2247105" y="39220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5545930" y="4838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2956718" y="4476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>
              <a:off x="2826543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>
              <a:off x="430609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2466180" y="4325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2266155" y="38902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2026443" y="2045618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1896268" y="2701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3286918" y="4545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2116930" y="342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2786855" y="45268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3286918" y="4536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3286918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2636043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2026443" y="237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1986755" y="375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1866105" y="2944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1847055" y="33362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2035968" y="38807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1835943" y="27314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1847055" y="25901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1996280" y="3982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1996280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2216943" y="3760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1796255" y="216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1835943" y="3125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2066130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1826418" y="355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1756568" y="2086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1866105" y="3145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1966118" y="3841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1835943" y="21980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1896268" y="248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1966118" y="35077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1826418" y="255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2005805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1866105" y="29933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1835943" y="33267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4326730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Freeform 146"/>
            <p:cNvSpPr>
              <a:spLocks/>
            </p:cNvSpPr>
            <p:nvPr/>
          </p:nvSpPr>
          <p:spPr bwMode="auto">
            <a:xfrm>
              <a:off x="1856580" y="347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Freeform 147"/>
            <p:cNvSpPr>
              <a:spLocks/>
            </p:cNvSpPr>
            <p:nvPr/>
          </p:nvSpPr>
          <p:spPr bwMode="auto">
            <a:xfrm>
              <a:off x="1816893" y="277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Freeform 148"/>
            <p:cNvSpPr>
              <a:spLocks/>
            </p:cNvSpPr>
            <p:nvPr/>
          </p:nvSpPr>
          <p:spPr bwMode="auto">
            <a:xfrm>
              <a:off x="1916905" y="348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Freeform 149"/>
            <p:cNvSpPr>
              <a:spLocks/>
            </p:cNvSpPr>
            <p:nvPr/>
          </p:nvSpPr>
          <p:spPr bwMode="auto">
            <a:xfrm>
              <a:off x="1866105" y="30647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1877218" y="312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2056605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1826418" y="2640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2305843" y="4022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>
              <a:off x="2636043" y="4052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" name="Freeform 155"/>
            <p:cNvSpPr>
              <a:spLocks/>
            </p:cNvSpPr>
            <p:nvPr/>
          </p:nvSpPr>
          <p:spPr bwMode="auto">
            <a:xfrm>
              <a:off x="1947068" y="33267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reeform 156"/>
            <p:cNvSpPr>
              <a:spLocks/>
            </p:cNvSpPr>
            <p:nvPr/>
          </p:nvSpPr>
          <p:spPr bwMode="auto">
            <a:xfrm>
              <a:off x="2436018" y="3901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7"/>
            <p:cNvSpPr>
              <a:spLocks/>
            </p:cNvSpPr>
            <p:nvPr/>
          </p:nvSpPr>
          <p:spPr bwMode="auto">
            <a:xfrm>
              <a:off x="1986755" y="340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Freeform 158"/>
            <p:cNvSpPr>
              <a:spLocks/>
            </p:cNvSpPr>
            <p:nvPr/>
          </p:nvSpPr>
          <p:spPr bwMode="auto">
            <a:xfrm>
              <a:off x="1777205" y="2045618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3606005" y="466658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3175793" y="4617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2577305" y="439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Freeform 162"/>
            <p:cNvSpPr>
              <a:spLocks/>
            </p:cNvSpPr>
            <p:nvPr/>
          </p:nvSpPr>
          <p:spPr bwMode="auto">
            <a:xfrm>
              <a:off x="6836568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Freeform 163"/>
            <p:cNvSpPr>
              <a:spLocks/>
            </p:cNvSpPr>
            <p:nvPr/>
          </p:nvSpPr>
          <p:spPr bwMode="auto">
            <a:xfrm>
              <a:off x="1796255" y="251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" name="Freeform 164"/>
            <p:cNvSpPr>
              <a:spLocks/>
            </p:cNvSpPr>
            <p:nvPr/>
          </p:nvSpPr>
          <p:spPr bwMode="auto">
            <a:xfrm>
              <a:off x="1947068" y="34473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" name="Freeform 165"/>
            <p:cNvSpPr>
              <a:spLocks/>
            </p:cNvSpPr>
            <p:nvPr/>
          </p:nvSpPr>
          <p:spPr bwMode="auto">
            <a:xfrm>
              <a:off x="1896268" y="3013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" name="Freeform 166"/>
            <p:cNvSpPr>
              <a:spLocks/>
            </p:cNvSpPr>
            <p:nvPr/>
          </p:nvSpPr>
          <p:spPr bwMode="auto">
            <a:xfrm>
              <a:off x="1956593" y="34473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" name="Freeform 167"/>
            <p:cNvSpPr>
              <a:spLocks/>
            </p:cNvSpPr>
            <p:nvPr/>
          </p:nvSpPr>
          <p:spPr bwMode="auto">
            <a:xfrm>
              <a:off x="282654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Freeform 168"/>
            <p:cNvSpPr>
              <a:spLocks/>
            </p:cNvSpPr>
            <p:nvPr/>
          </p:nvSpPr>
          <p:spPr bwMode="auto">
            <a:xfrm>
              <a:off x="6196805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Freeform 169"/>
            <p:cNvSpPr>
              <a:spLocks/>
            </p:cNvSpPr>
            <p:nvPr/>
          </p:nvSpPr>
          <p:spPr bwMode="auto">
            <a:xfrm>
              <a:off x="3286918" y="4687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Freeform 170"/>
            <p:cNvSpPr>
              <a:spLocks/>
            </p:cNvSpPr>
            <p:nvPr/>
          </p:nvSpPr>
          <p:spPr bwMode="auto">
            <a:xfrm>
              <a:off x="2696368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" name="Freeform 171"/>
            <p:cNvSpPr>
              <a:spLocks/>
            </p:cNvSpPr>
            <p:nvPr/>
          </p:nvSpPr>
          <p:spPr bwMode="auto">
            <a:xfrm>
              <a:off x="4856955" y="47983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" name="Freeform 172"/>
            <p:cNvSpPr>
              <a:spLocks/>
            </p:cNvSpPr>
            <p:nvPr/>
          </p:nvSpPr>
          <p:spPr bwMode="auto">
            <a:xfrm>
              <a:off x="2047080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" name="Freeform 173"/>
            <p:cNvSpPr>
              <a:spLocks/>
            </p:cNvSpPr>
            <p:nvPr/>
          </p:nvSpPr>
          <p:spPr bwMode="auto">
            <a:xfrm>
              <a:off x="4417218" y="47380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1451768" y="51507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1451768" y="46173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1451768" y="4082380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1451768" y="3558505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1451768" y="302351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1361280" y="2490118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1361280" y="1955130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656555" y="5382543"/>
              <a:ext cx="160337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213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276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>
              <a:off x="340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403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466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529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593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656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719586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 rot="16200000">
              <a:off x="-325466" y="3506235"/>
              <a:ext cx="2654359" cy="19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Emissie ( kg CO</a:t>
              </a: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-eq. per kg FPCM )</a:t>
              </a:r>
              <a:endPara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2" name="Oval 8"/>
          <p:cNvSpPr>
            <a:spLocks noChangeArrowheads="1"/>
          </p:cNvSpPr>
          <p:nvPr/>
        </p:nvSpPr>
        <p:spPr bwMode="auto">
          <a:xfrm>
            <a:off x="4356101" y="4389985"/>
            <a:ext cx="3672719" cy="51935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/>
          </a:p>
        </p:txBody>
      </p:sp>
      <p:sp>
        <p:nvSpPr>
          <p:cNvPr id="215" name="Text Box 6"/>
          <p:cNvSpPr txBox="1">
            <a:spLocks noChangeArrowheads="1"/>
          </p:cNvSpPr>
          <p:nvPr/>
        </p:nvSpPr>
        <p:spPr bwMode="auto">
          <a:xfrm>
            <a:off x="3122827" y="1699585"/>
            <a:ext cx="49681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nl-NL" sz="2000" b="1" dirty="0" smtClean="0">
                <a:solidFill>
                  <a:srgbClr val="00B050"/>
                </a:solidFill>
              </a:rPr>
              <a:t>• Koppeling met voedselzekerheid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Bestaande technologie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Opbouw capaciteit, technologie transfer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Infrastructuur en instellingen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Toegang tot de markt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4564281" y="3559094"/>
            <a:ext cx="2876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nl-NL" sz="2000" b="1" dirty="0" smtClean="0">
                <a:solidFill>
                  <a:srgbClr val="0070C0"/>
                </a:solidFill>
              </a:rPr>
              <a:t>• Nieuwe technologie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• Systeeminnovatie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211" name="Oval 5"/>
          <p:cNvSpPr>
            <a:spLocks noChangeArrowheads="1"/>
          </p:cNvSpPr>
          <p:nvPr/>
        </p:nvSpPr>
        <p:spPr bwMode="auto">
          <a:xfrm rot="18049325">
            <a:off x="2693213" y="2893558"/>
            <a:ext cx="659301" cy="2310135"/>
          </a:xfrm>
          <a:prstGeom prst="ellipse">
            <a:avLst/>
          </a:prstGeom>
          <a:noFill/>
          <a:ln w="38100">
            <a:solidFill>
              <a:srgbClr val="34B2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3" name="Oval 5"/>
          <p:cNvSpPr>
            <a:spLocks noChangeAspect="1" noChangeArrowheads="1"/>
          </p:cNvSpPr>
          <p:nvPr/>
        </p:nvSpPr>
        <p:spPr bwMode="auto">
          <a:xfrm>
            <a:off x="1718905" y="1296632"/>
            <a:ext cx="690962" cy="20809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7" name="Rectangle 191"/>
          <p:cNvSpPr>
            <a:spLocks noChangeArrowheads="1"/>
          </p:cNvSpPr>
          <p:nvPr/>
        </p:nvSpPr>
        <p:spPr bwMode="auto">
          <a:xfrm>
            <a:off x="1982948" y="5661248"/>
            <a:ext cx="6260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Melkopbrengst per koe  ( kg Fat-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Protein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Corrected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Milk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/ jaar )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37102" y="6135082"/>
            <a:ext cx="16282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Bron</a:t>
            </a:r>
            <a:r>
              <a:rPr lang="en-GB" sz="1400" dirty="0" smtClean="0">
                <a:latin typeface="Verdana" pitchFamily="34" charset="0"/>
              </a:rPr>
              <a:t>: FAO 2010</a:t>
            </a:r>
            <a:endParaRPr lang="nl-NL" sz="14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Technische Strategieën</a:t>
            </a:r>
            <a:endParaRPr lang="nl-NL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907227" y="1412776"/>
            <a:ext cx="7542706" cy="4132651"/>
            <a:chOff x="906581" y="1955130"/>
            <a:chExt cx="6661180" cy="364966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96243" y="47078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696243" y="417286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696243" y="36489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696243" y="3115593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696243" y="258060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696243" y="2045618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1696243" y="2045618"/>
              <a:ext cx="5689600" cy="3195637"/>
            </a:xfrm>
            <a:prstGeom prst="rect">
              <a:avLst/>
            </a:prstGeom>
            <a:noFill/>
            <a:ln w="6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696243" y="2045618"/>
              <a:ext cx="0" cy="3195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1647030" y="52412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647030" y="470785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1647030" y="417286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1647030" y="36489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1647030" y="3115593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1647030" y="2580605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1647030" y="2045618"/>
              <a:ext cx="492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>
              <a:off x="1696243" y="5241255"/>
              <a:ext cx="56896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16962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232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295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596480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4226718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V="1">
              <a:off x="485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V="1">
              <a:off x="548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6126955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V="1">
              <a:off x="675719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7385843" y="5241255"/>
              <a:ext cx="0" cy="5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6627018" y="48793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7085805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4587080" y="47681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2147093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2686843" y="43744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2426493" y="40315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2526505" y="382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2305843" y="38204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2526505" y="4112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2426493" y="4183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2235993" y="4163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2556668" y="4123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886993" y="457609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2556668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2105818" y="36696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2305843" y="38506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1826418" y="231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2875755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2266155" y="4061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2156618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5457030" y="48189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2147093" y="3810918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2426493" y="4203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3126580" y="45062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2936080" y="4153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4136230" y="469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2747168" y="4495130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2747168" y="43744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2426493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62"/>
            <p:cNvSpPr>
              <a:spLocks/>
            </p:cNvSpPr>
            <p:nvPr/>
          </p:nvSpPr>
          <p:spPr bwMode="auto">
            <a:xfrm>
              <a:off x="3136105" y="4606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63"/>
            <p:cNvSpPr>
              <a:spLocks/>
            </p:cNvSpPr>
            <p:nvPr/>
          </p:nvSpPr>
          <p:spPr bwMode="auto">
            <a:xfrm>
              <a:off x="5396705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53967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322659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4017168" y="47475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67"/>
            <p:cNvSpPr>
              <a:spLocks/>
            </p:cNvSpPr>
            <p:nvPr/>
          </p:nvSpPr>
          <p:spPr bwMode="auto">
            <a:xfrm>
              <a:off x="7066755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576659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677624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571579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6166643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4006055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4687093" y="47777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5345905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4617243" y="4798343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4406105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4775993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6066630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5056980" y="493010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3147218" y="4717380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65460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5715793" y="475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5587205" y="47078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3275805" y="474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54760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5845968" y="48681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706675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5196680" y="47983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3575843" y="4657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6115843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4045743" y="47888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3775868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5687218" y="485866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6085680" y="48586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3447255" y="46364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4306093" y="48078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3596480" y="467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5396705" y="48189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3917155" y="4758655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00"/>
            <p:cNvSpPr>
              <a:spLocks/>
            </p:cNvSpPr>
            <p:nvPr/>
          </p:nvSpPr>
          <p:spPr bwMode="auto">
            <a:xfrm>
              <a:off x="3596480" y="470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7" name="Freeform 101"/>
            <p:cNvSpPr>
              <a:spLocks/>
            </p:cNvSpPr>
            <p:nvPr/>
          </p:nvSpPr>
          <p:spPr bwMode="auto">
            <a:xfrm>
              <a:off x="2466180" y="44459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2936080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9" name="Freeform 103"/>
            <p:cNvSpPr>
              <a:spLocks/>
            </p:cNvSpPr>
            <p:nvPr/>
          </p:nvSpPr>
          <p:spPr bwMode="auto">
            <a:xfrm>
              <a:off x="2316955" y="378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596730" y="4898355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reeform 105"/>
            <p:cNvSpPr>
              <a:spLocks/>
            </p:cNvSpPr>
            <p:nvPr/>
          </p:nvSpPr>
          <p:spPr bwMode="auto">
            <a:xfrm>
              <a:off x="2326480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Freeform 106"/>
            <p:cNvSpPr>
              <a:spLocks/>
            </p:cNvSpPr>
            <p:nvPr/>
          </p:nvSpPr>
          <p:spPr bwMode="auto">
            <a:xfrm>
              <a:off x="2247105" y="39220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107"/>
            <p:cNvSpPr>
              <a:spLocks/>
            </p:cNvSpPr>
            <p:nvPr/>
          </p:nvSpPr>
          <p:spPr bwMode="auto">
            <a:xfrm>
              <a:off x="5545930" y="48380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4" name="Freeform 108"/>
            <p:cNvSpPr>
              <a:spLocks/>
            </p:cNvSpPr>
            <p:nvPr/>
          </p:nvSpPr>
          <p:spPr bwMode="auto">
            <a:xfrm>
              <a:off x="2956718" y="4476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Freeform 109"/>
            <p:cNvSpPr>
              <a:spLocks/>
            </p:cNvSpPr>
            <p:nvPr/>
          </p:nvSpPr>
          <p:spPr bwMode="auto">
            <a:xfrm>
              <a:off x="2826543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6" name="Freeform 110"/>
            <p:cNvSpPr>
              <a:spLocks/>
            </p:cNvSpPr>
            <p:nvPr/>
          </p:nvSpPr>
          <p:spPr bwMode="auto">
            <a:xfrm>
              <a:off x="4306093" y="482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Freeform 111"/>
            <p:cNvSpPr>
              <a:spLocks/>
            </p:cNvSpPr>
            <p:nvPr/>
          </p:nvSpPr>
          <p:spPr bwMode="auto">
            <a:xfrm>
              <a:off x="2466180" y="4325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8" name="Freeform 112"/>
            <p:cNvSpPr>
              <a:spLocks/>
            </p:cNvSpPr>
            <p:nvPr/>
          </p:nvSpPr>
          <p:spPr bwMode="auto">
            <a:xfrm>
              <a:off x="2266155" y="389029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Freeform 113"/>
            <p:cNvSpPr>
              <a:spLocks/>
            </p:cNvSpPr>
            <p:nvPr/>
          </p:nvSpPr>
          <p:spPr bwMode="auto">
            <a:xfrm>
              <a:off x="2026443" y="2045618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0" name="Freeform 114"/>
            <p:cNvSpPr>
              <a:spLocks/>
            </p:cNvSpPr>
            <p:nvPr/>
          </p:nvSpPr>
          <p:spPr bwMode="auto">
            <a:xfrm>
              <a:off x="1896268" y="27012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3286918" y="4545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2116930" y="3426743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2786855" y="45268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3286918" y="4536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3286918" y="44252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2636043" y="41331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2026443" y="237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1986755" y="375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1866105" y="2944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1847055" y="33362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2035968" y="38807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1835943" y="27314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1847055" y="25901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1996280" y="3982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1996280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2216943" y="3760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1796255" y="21678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1835943" y="31251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2066130" y="404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1826418" y="35585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1756568" y="2086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1866105" y="3145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1966118" y="38410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1835943" y="21980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1896268" y="24805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1966118" y="35077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1826418" y="25599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2005805" y="39918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1866105" y="29933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1835943" y="33267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4326730" y="4918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2" name="Freeform 146"/>
            <p:cNvSpPr>
              <a:spLocks/>
            </p:cNvSpPr>
            <p:nvPr/>
          </p:nvSpPr>
          <p:spPr bwMode="auto">
            <a:xfrm>
              <a:off x="1856580" y="34775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3" name="Freeform 147"/>
            <p:cNvSpPr>
              <a:spLocks/>
            </p:cNvSpPr>
            <p:nvPr/>
          </p:nvSpPr>
          <p:spPr bwMode="auto">
            <a:xfrm>
              <a:off x="1816893" y="2772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4" name="Freeform 148"/>
            <p:cNvSpPr>
              <a:spLocks/>
            </p:cNvSpPr>
            <p:nvPr/>
          </p:nvSpPr>
          <p:spPr bwMode="auto">
            <a:xfrm>
              <a:off x="1916905" y="34886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5" name="Freeform 149"/>
            <p:cNvSpPr>
              <a:spLocks/>
            </p:cNvSpPr>
            <p:nvPr/>
          </p:nvSpPr>
          <p:spPr bwMode="auto">
            <a:xfrm>
              <a:off x="1866105" y="30647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1877218" y="312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2056605" y="36902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1826418" y="26409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2305843" y="40220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>
              <a:off x="2636043" y="4052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1" name="Freeform 155"/>
            <p:cNvSpPr>
              <a:spLocks/>
            </p:cNvSpPr>
            <p:nvPr/>
          </p:nvSpPr>
          <p:spPr bwMode="auto">
            <a:xfrm>
              <a:off x="1947068" y="332673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reeform 156"/>
            <p:cNvSpPr>
              <a:spLocks/>
            </p:cNvSpPr>
            <p:nvPr/>
          </p:nvSpPr>
          <p:spPr bwMode="auto">
            <a:xfrm>
              <a:off x="2436018" y="390140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7"/>
            <p:cNvSpPr>
              <a:spLocks/>
            </p:cNvSpPr>
            <p:nvPr/>
          </p:nvSpPr>
          <p:spPr bwMode="auto">
            <a:xfrm>
              <a:off x="1986755" y="34076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4" name="Freeform 158"/>
            <p:cNvSpPr>
              <a:spLocks/>
            </p:cNvSpPr>
            <p:nvPr/>
          </p:nvSpPr>
          <p:spPr bwMode="auto">
            <a:xfrm>
              <a:off x="1777205" y="2045618"/>
              <a:ext cx="58737" cy="61912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3606005" y="466658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3175793" y="461736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2577305" y="43951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8" name="Freeform 162"/>
            <p:cNvSpPr>
              <a:spLocks/>
            </p:cNvSpPr>
            <p:nvPr/>
          </p:nvSpPr>
          <p:spPr bwMode="auto">
            <a:xfrm>
              <a:off x="6836568" y="488883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9" name="Freeform 163"/>
            <p:cNvSpPr>
              <a:spLocks/>
            </p:cNvSpPr>
            <p:nvPr/>
          </p:nvSpPr>
          <p:spPr bwMode="auto">
            <a:xfrm>
              <a:off x="1796255" y="2510755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0" name="Freeform 164"/>
            <p:cNvSpPr>
              <a:spLocks/>
            </p:cNvSpPr>
            <p:nvPr/>
          </p:nvSpPr>
          <p:spPr bwMode="auto">
            <a:xfrm>
              <a:off x="1947068" y="3447380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1" name="Freeform 165"/>
            <p:cNvSpPr>
              <a:spLocks/>
            </p:cNvSpPr>
            <p:nvPr/>
          </p:nvSpPr>
          <p:spPr bwMode="auto">
            <a:xfrm>
              <a:off x="1896268" y="30139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2" name="Freeform 166"/>
            <p:cNvSpPr>
              <a:spLocks/>
            </p:cNvSpPr>
            <p:nvPr/>
          </p:nvSpPr>
          <p:spPr bwMode="auto">
            <a:xfrm>
              <a:off x="1956593" y="3447380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3" name="Freeform 167"/>
            <p:cNvSpPr>
              <a:spLocks/>
            </p:cNvSpPr>
            <p:nvPr/>
          </p:nvSpPr>
          <p:spPr bwMode="auto">
            <a:xfrm>
              <a:off x="2826543" y="457609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4" name="Freeform 168"/>
            <p:cNvSpPr>
              <a:spLocks/>
            </p:cNvSpPr>
            <p:nvPr/>
          </p:nvSpPr>
          <p:spPr bwMode="auto">
            <a:xfrm>
              <a:off x="6196805" y="4849143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5" name="Freeform 169"/>
            <p:cNvSpPr>
              <a:spLocks/>
            </p:cNvSpPr>
            <p:nvPr/>
          </p:nvSpPr>
          <p:spPr bwMode="auto">
            <a:xfrm>
              <a:off x="3286918" y="4687218"/>
              <a:ext cx="60325" cy="60325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6" name="Freeform 170"/>
            <p:cNvSpPr>
              <a:spLocks/>
            </p:cNvSpPr>
            <p:nvPr/>
          </p:nvSpPr>
          <p:spPr bwMode="auto">
            <a:xfrm>
              <a:off x="2696368" y="4495130"/>
              <a:ext cx="60325" cy="61912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7" name="Freeform 171"/>
            <p:cNvSpPr>
              <a:spLocks/>
            </p:cNvSpPr>
            <p:nvPr/>
          </p:nvSpPr>
          <p:spPr bwMode="auto">
            <a:xfrm>
              <a:off x="4856955" y="4798343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8" name="Freeform 172"/>
            <p:cNvSpPr>
              <a:spLocks/>
            </p:cNvSpPr>
            <p:nvPr/>
          </p:nvSpPr>
          <p:spPr bwMode="auto">
            <a:xfrm>
              <a:off x="2047080" y="4072855"/>
              <a:ext cx="58737" cy="603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9" name="Freeform 173"/>
            <p:cNvSpPr>
              <a:spLocks/>
            </p:cNvSpPr>
            <p:nvPr/>
          </p:nvSpPr>
          <p:spPr bwMode="auto">
            <a:xfrm>
              <a:off x="4417218" y="4738018"/>
              <a:ext cx="58737" cy="60325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0" name="Rectangle 174"/>
            <p:cNvSpPr>
              <a:spLocks noChangeArrowheads="1"/>
            </p:cNvSpPr>
            <p:nvPr/>
          </p:nvSpPr>
          <p:spPr bwMode="auto">
            <a:xfrm>
              <a:off x="1451768" y="51507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75"/>
            <p:cNvSpPr>
              <a:spLocks noChangeArrowheads="1"/>
            </p:cNvSpPr>
            <p:nvPr/>
          </p:nvSpPr>
          <p:spPr bwMode="auto">
            <a:xfrm>
              <a:off x="1451768" y="461736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1451768" y="4082380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77"/>
            <p:cNvSpPr>
              <a:spLocks noChangeArrowheads="1"/>
            </p:cNvSpPr>
            <p:nvPr/>
          </p:nvSpPr>
          <p:spPr bwMode="auto">
            <a:xfrm>
              <a:off x="1451768" y="3558505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78"/>
            <p:cNvSpPr>
              <a:spLocks noChangeArrowheads="1"/>
            </p:cNvSpPr>
            <p:nvPr/>
          </p:nvSpPr>
          <p:spPr bwMode="auto">
            <a:xfrm>
              <a:off x="1451768" y="3023518"/>
              <a:ext cx="93662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79"/>
            <p:cNvSpPr>
              <a:spLocks noChangeArrowheads="1"/>
            </p:cNvSpPr>
            <p:nvPr/>
          </p:nvSpPr>
          <p:spPr bwMode="auto">
            <a:xfrm>
              <a:off x="1361280" y="2490118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80"/>
            <p:cNvSpPr>
              <a:spLocks noChangeArrowheads="1"/>
            </p:cNvSpPr>
            <p:nvPr/>
          </p:nvSpPr>
          <p:spPr bwMode="auto">
            <a:xfrm>
              <a:off x="1361280" y="1955130"/>
              <a:ext cx="185737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81"/>
            <p:cNvSpPr>
              <a:spLocks noChangeArrowheads="1"/>
            </p:cNvSpPr>
            <p:nvPr/>
          </p:nvSpPr>
          <p:spPr bwMode="auto">
            <a:xfrm>
              <a:off x="1656555" y="5382543"/>
              <a:ext cx="160337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82"/>
            <p:cNvSpPr>
              <a:spLocks noChangeArrowheads="1"/>
            </p:cNvSpPr>
            <p:nvPr/>
          </p:nvSpPr>
          <p:spPr bwMode="auto">
            <a:xfrm>
              <a:off x="213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83"/>
            <p:cNvSpPr>
              <a:spLocks noChangeArrowheads="1"/>
            </p:cNvSpPr>
            <p:nvPr/>
          </p:nvSpPr>
          <p:spPr bwMode="auto">
            <a:xfrm>
              <a:off x="276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84"/>
            <p:cNvSpPr>
              <a:spLocks noChangeArrowheads="1"/>
            </p:cNvSpPr>
            <p:nvPr/>
          </p:nvSpPr>
          <p:spPr bwMode="auto">
            <a:xfrm>
              <a:off x="3406501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185"/>
            <p:cNvSpPr>
              <a:spLocks noChangeArrowheads="1"/>
            </p:cNvSpPr>
            <p:nvPr/>
          </p:nvSpPr>
          <p:spPr bwMode="auto">
            <a:xfrm>
              <a:off x="4036739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186"/>
            <p:cNvSpPr>
              <a:spLocks noChangeArrowheads="1"/>
            </p:cNvSpPr>
            <p:nvPr/>
          </p:nvSpPr>
          <p:spPr bwMode="auto">
            <a:xfrm>
              <a:off x="466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187"/>
            <p:cNvSpPr>
              <a:spLocks noChangeArrowheads="1"/>
            </p:cNvSpPr>
            <p:nvPr/>
          </p:nvSpPr>
          <p:spPr bwMode="auto">
            <a:xfrm>
              <a:off x="529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88"/>
            <p:cNvSpPr>
              <a:spLocks noChangeArrowheads="1"/>
            </p:cNvSpPr>
            <p:nvPr/>
          </p:nvSpPr>
          <p:spPr bwMode="auto">
            <a:xfrm>
              <a:off x="5936976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189"/>
            <p:cNvSpPr>
              <a:spLocks noChangeArrowheads="1"/>
            </p:cNvSpPr>
            <p:nvPr/>
          </p:nvSpPr>
          <p:spPr bwMode="auto">
            <a:xfrm>
              <a:off x="656721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190"/>
            <p:cNvSpPr>
              <a:spLocks noChangeArrowheads="1"/>
            </p:cNvSpPr>
            <p:nvPr/>
          </p:nvSpPr>
          <p:spPr bwMode="auto">
            <a:xfrm>
              <a:off x="7195864" y="5382543"/>
              <a:ext cx="37189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9000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192"/>
            <p:cNvSpPr>
              <a:spLocks noChangeArrowheads="1"/>
            </p:cNvSpPr>
            <p:nvPr/>
          </p:nvSpPr>
          <p:spPr bwMode="auto">
            <a:xfrm rot="16200000">
              <a:off x="-325466" y="3506235"/>
              <a:ext cx="2654359" cy="19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Emissie ( kg CO</a:t>
              </a:r>
              <a:r>
                <a:rPr kumimoji="0" lang="nl-NL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nl-N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-eq. per kg FPCM )</a:t>
              </a:r>
              <a:endPara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2" name="Oval 8"/>
          <p:cNvSpPr>
            <a:spLocks noChangeArrowheads="1"/>
          </p:cNvSpPr>
          <p:nvPr/>
        </p:nvSpPr>
        <p:spPr bwMode="auto">
          <a:xfrm>
            <a:off x="4356101" y="4389985"/>
            <a:ext cx="3672719" cy="519351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nl-NL"/>
          </a:p>
        </p:txBody>
      </p:sp>
      <p:sp>
        <p:nvSpPr>
          <p:cNvPr id="215" name="Text Box 6"/>
          <p:cNvSpPr txBox="1">
            <a:spLocks noChangeArrowheads="1"/>
          </p:cNvSpPr>
          <p:nvPr/>
        </p:nvSpPr>
        <p:spPr bwMode="auto">
          <a:xfrm>
            <a:off x="3122827" y="1699585"/>
            <a:ext cx="49681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nl-NL" sz="2000" b="1" dirty="0" smtClean="0">
                <a:solidFill>
                  <a:srgbClr val="00B050"/>
                </a:solidFill>
              </a:rPr>
              <a:t>• Mest management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Beschikbaarheid voer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Kwaliteit van het voer</a:t>
            </a:r>
          </a:p>
          <a:p>
            <a:r>
              <a:rPr lang="nl-NL" sz="2000" b="1" dirty="0" smtClean="0">
                <a:solidFill>
                  <a:srgbClr val="00B050"/>
                </a:solidFill>
              </a:rPr>
              <a:t>• Diergezondheid</a:t>
            </a:r>
            <a:br>
              <a:rPr lang="nl-NL" sz="2000" b="1" dirty="0" smtClean="0">
                <a:solidFill>
                  <a:srgbClr val="00B050"/>
                </a:solidFill>
              </a:rPr>
            </a:br>
            <a:r>
              <a:rPr lang="nl-NL" sz="2000" b="1" dirty="0" smtClean="0">
                <a:solidFill>
                  <a:srgbClr val="00B050"/>
                </a:solidFill>
              </a:rPr>
              <a:t>• Anaerobe mestvergisting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216" name="Text Box 6"/>
          <p:cNvSpPr txBox="1">
            <a:spLocks noChangeArrowheads="1"/>
          </p:cNvSpPr>
          <p:nvPr/>
        </p:nvSpPr>
        <p:spPr bwMode="auto">
          <a:xfrm>
            <a:off x="4564280" y="3429000"/>
            <a:ext cx="36750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nl-NL" sz="2000" b="1" dirty="0" smtClean="0">
                <a:solidFill>
                  <a:srgbClr val="0070C0"/>
                </a:solidFill>
              </a:rPr>
              <a:t>• Voer en additieven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• Genetische selectie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• Anaerobe mestvergisting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210" name="Oval 5"/>
          <p:cNvSpPr>
            <a:spLocks noChangeArrowheads="1"/>
          </p:cNvSpPr>
          <p:nvPr/>
        </p:nvSpPr>
        <p:spPr bwMode="auto">
          <a:xfrm rot="18049325">
            <a:off x="2693213" y="2893558"/>
            <a:ext cx="659301" cy="2310135"/>
          </a:xfrm>
          <a:prstGeom prst="ellipse">
            <a:avLst/>
          </a:prstGeom>
          <a:noFill/>
          <a:ln w="38100">
            <a:solidFill>
              <a:srgbClr val="34B2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4" name="Oval 5"/>
          <p:cNvSpPr>
            <a:spLocks noChangeAspect="1" noChangeArrowheads="1"/>
          </p:cNvSpPr>
          <p:nvPr/>
        </p:nvSpPr>
        <p:spPr bwMode="auto">
          <a:xfrm>
            <a:off x="1718905" y="1296632"/>
            <a:ext cx="690962" cy="20809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217" name="Rectangle 191"/>
          <p:cNvSpPr>
            <a:spLocks noChangeArrowheads="1"/>
          </p:cNvSpPr>
          <p:nvPr/>
        </p:nvSpPr>
        <p:spPr bwMode="auto">
          <a:xfrm>
            <a:off x="1982948" y="5661248"/>
            <a:ext cx="6260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Melkopbrengst per koe  ( kg Fat-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Protein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Corrected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Milk</a:t>
            </a:r>
            <a:r>
              <a:rPr kumimoji="0" lang="nl-N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/ jaar )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37102" y="6135082"/>
            <a:ext cx="16282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Bron</a:t>
            </a:r>
            <a:r>
              <a:rPr lang="en-GB" sz="1400" dirty="0" smtClean="0">
                <a:latin typeface="Verdana" pitchFamily="34" charset="0"/>
              </a:rPr>
              <a:t>: FAO 2010</a:t>
            </a:r>
            <a:endParaRPr lang="nl-NL" sz="14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791650"/>
          </a:xfrm>
        </p:spPr>
        <p:txBody>
          <a:bodyPr/>
          <a:lstStyle/>
          <a:p>
            <a:r>
              <a:rPr lang="en-GB" dirty="0" err="1" smtClean="0"/>
              <a:t>Samengevat</a:t>
            </a:r>
            <a:r>
              <a:rPr lang="en-GB" dirty="0" smtClean="0"/>
              <a:t>: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323528" y="1835250"/>
            <a:ext cx="5472608" cy="41274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Broeikasgasemissies</a:t>
            </a:r>
            <a:br>
              <a:rPr lang="nl-NL" dirty="0" smtClean="0"/>
            </a:br>
            <a:r>
              <a:rPr lang="nl-NL" dirty="0" smtClean="0"/>
              <a:t>beïnvloeden de Aarde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emissies</a:t>
            </a:r>
            <a:r>
              <a:rPr lang="en-GB" dirty="0" smtClean="0"/>
              <a:t> </a:t>
            </a:r>
            <a:r>
              <a:rPr lang="en-GB" dirty="0" err="1" smtClean="0"/>
              <a:t>komen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voort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veehouderij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Sleutelbijdrage</a:t>
            </a:r>
            <a:r>
              <a:rPr lang="en-GB" dirty="0" smtClean="0"/>
              <a:t> </a:t>
            </a:r>
            <a:r>
              <a:rPr lang="en-GB" dirty="0" err="1" smtClean="0"/>
              <a:t>voer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err="1" smtClean="0"/>
              <a:t>mest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goede</a:t>
            </a:r>
            <a:r>
              <a:rPr lang="en-GB" dirty="0" smtClean="0"/>
              <a:t> </a:t>
            </a:r>
            <a:r>
              <a:rPr lang="en-GB" dirty="0" err="1" smtClean="0"/>
              <a:t>tweede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Kansen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nieuwe</a:t>
            </a:r>
            <a:r>
              <a:rPr lang="en-GB" dirty="0" smtClean="0"/>
              <a:t> </a:t>
            </a:r>
            <a:r>
              <a:rPr lang="en-GB" dirty="0" err="1" smtClean="0"/>
              <a:t>technologie</a:t>
            </a:r>
            <a:r>
              <a:rPr lang="en-GB" dirty="0"/>
              <a:t>/</a:t>
            </a:r>
            <a:r>
              <a:rPr lang="en-GB" dirty="0" err="1" smtClean="0"/>
              <a:t>ontwikkelingen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Transparantie</a:t>
            </a:r>
            <a:r>
              <a:rPr lang="en-GB" dirty="0" smtClean="0"/>
              <a:t> via CO</a:t>
            </a:r>
            <a:r>
              <a:rPr lang="en-GB" sz="1600" dirty="0" smtClean="0"/>
              <a:t>2</a:t>
            </a:r>
            <a:r>
              <a:rPr lang="en-GB" dirty="0" smtClean="0"/>
              <a:t>/kg product</a:t>
            </a:r>
          </a:p>
          <a:p>
            <a:endParaRPr lang="nl-N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kern="1200" dirty="0" smtClean="0">
                <a:solidFill>
                  <a:schemeClr val="bg2"/>
                </a:solidFill>
                <a:effectLst/>
                <a:latin typeface="Verdana" pitchFamily="34" charset="0"/>
                <a:ea typeface="+mj-ea"/>
                <a:cs typeface="+mj-cs"/>
              </a:rPr>
              <a:t>Overzicht workshop: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Broeikaseffect en Klimaatverandering</a:t>
            </a:r>
          </a:p>
          <a:p>
            <a:pPr lvl="1"/>
            <a:r>
              <a:rPr lang="nl-NL" dirty="0" smtClean="0"/>
              <a:t>Waar praten we over?</a:t>
            </a:r>
          </a:p>
          <a:p>
            <a:r>
              <a:rPr lang="nl-NL" dirty="0" smtClean="0"/>
              <a:t>Rol van de veehouderij</a:t>
            </a:r>
          </a:p>
          <a:p>
            <a:pPr lvl="1"/>
            <a:r>
              <a:rPr lang="en-GB" dirty="0" err="1" smtClean="0"/>
              <a:t>Emissies</a:t>
            </a:r>
            <a:endParaRPr lang="nl-NL" dirty="0" smtClean="0"/>
          </a:p>
          <a:p>
            <a:r>
              <a:rPr lang="nl-NL" dirty="0" smtClean="0"/>
              <a:t>Het kader </a:t>
            </a:r>
          </a:p>
          <a:p>
            <a:pPr lvl="1"/>
            <a:r>
              <a:rPr lang="en-GB" dirty="0" smtClean="0"/>
              <a:t>Hoe </a:t>
            </a:r>
            <a:r>
              <a:rPr lang="en-GB" dirty="0" err="1" smtClean="0"/>
              <a:t>werkt</a:t>
            </a:r>
            <a:r>
              <a:rPr lang="en-GB" dirty="0" smtClean="0"/>
              <a:t> het door in </a:t>
            </a:r>
            <a:r>
              <a:rPr lang="en-GB" dirty="0" err="1" smtClean="0"/>
              <a:t>kringlopen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Stand van </a:t>
            </a:r>
            <a:r>
              <a:rPr lang="en-GB" dirty="0" err="1" smtClean="0"/>
              <a:t>zaken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" y="6179615"/>
            <a:ext cx="2797421" cy="5421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Broeikaseffect</a:t>
            </a:r>
            <a:endParaRPr lang="nl-NL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Broeikasgassen</a:t>
            </a:r>
            <a:r>
              <a:rPr lang="en-GB" dirty="0" smtClean="0"/>
              <a:t> en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effectiviteit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Global Warming Potential</a:t>
            </a:r>
          </a:p>
          <a:p>
            <a:pPr lvl="1"/>
            <a:r>
              <a:rPr lang="en-GB" dirty="0" err="1" smtClean="0"/>
              <a:t>Omrekening</a:t>
            </a:r>
            <a:r>
              <a:rPr lang="en-GB" dirty="0" smtClean="0"/>
              <a:t> van </a:t>
            </a:r>
            <a:r>
              <a:rPr lang="en-GB" dirty="0" err="1" smtClean="0"/>
              <a:t>broeikasgassen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</a:t>
            </a:r>
            <a:r>
              <a:rPr lang="en-GB" sz="14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equivalenten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err="1" smtClean="0"/>
              <a:t>Kooldioxide</a:t>
            </a:r>
            <a:r>
              <a:rPr lang="en-GB" dirty="0"/>
              <a:t>	</a:t>
            </a:r>
            <a:r>
              <a:rPr lang="en-GB" dirty="0" smtClean="0"/>
              <a:t>		CO</a:t>
            </a:r>
            <a:r>
              <a:rPr lang="en-GB" sz="1400" dirty="0" smtClean="0"/>
              <a:t>2</a:t>
            </a:r>
            <a:r>
              <a:rPr lang="en-GB" dirty="0" smtClean="0"/>
              <a:t>		1</a:t>
            </a:r>
          </a:p>
          <a:p>
            <a:r>
              <a:rPr lang="en-GB" dirty="0" err="1" smtClean="0"/>
              <a:t>Methaan</a:t>
            </a:r>
            <a:r>
              <a:rPr lang="en-GB" dirty="0" smtClean="0"/>
              <a:t>				CH</a:t>
            </a:r>
            <a:r>
              <a:rPr lang="en-GB" sz="1400" dirty="0" smtClean="0"/>
              <a:t>4</a:t>
            </a:r>
            <a:r>
              <a:rPr lang="en-GB" dirty="0" smtClean="0"/>
              <a:t>		25</a:t>
            </a:r>
          </a:p>
          <a:p>
            <a:r>
              <a:rPr lang="en-GB" dirty="0" err="1" smtClean="0"/>
              <a:t>Lachgas</a:t>
            </a:r>
            <a:r>
              <a:rPr lang="en-GB" dirty="0" smtClean="0"/>
              <a:t>				N</a:t>
            </a:r>
            <a:r>
              <a:rPr lang="en-GB" sz="1400" dirty="0" smtClean="0"/>
              <a:t>2</a:t>
            </a:r>
            <a:r>
              <a:rPr lang="en-GB" dirty="0" smtClean="0"/>
              <a:t>O		298</a:t>
            </a:r>
          </a:p>
          <a:p>
            <a:r>
              <a:rPr lang="en-GB" dirty="0" err="1" smtClean="0"/>
              <a:t>Chloor</a:t>
            </a:r>
            <a:r>
              <a:rPr lang="en-GB" dirty="0" smtClean="0"/>
              <a:t> en Fluor </a:t>
            </a:r>
            <a:r>
              <a:rPr lang="en-GB" dirty="0" err="1" smtClean="0"/>
              <a:t>houdende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koolwaterstoffen</a:t>
            </a:r>
            <a:r>
              <a:rPr lang="en-GB" dirty="0"/>
              <a:t>	</a:t>
            </a:r>
            <a:r>
              <a:rPr lang="en-GB" dirty="0" smtClean="0"/>
              <a:t>		CFK’s	    1000 – 12000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60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Rol</a:t>
            </a:r>
            <a:r>
              <a:rPr lang="en-GB" dirty="0" smtClean="0"/>
              <a:t> van de </a:t>
            </a:r>
            <a:r>
              <a:rPr lang="en-GB" dirty="0" err="1" smtClean="0"/>
              <a:t>Veehouderij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Draagt</a:t>
            </a:r>
            <a:r>
              <a:rPr lang="en-GB" dirty="0" smtClean="0"/>
              <a:t> de </a:t>
            </a:r>
            <a:r>
              <a:rPr lang="en-GB" dirty="0" err="1" smtClean="0"/>
              <a:t>veehouderij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het </a:t>
            </a:r>
            <a:r>
              <a:rPr lang="en-GB" dirty="0" err="1" smtClean="0"/>
              <a:t>broeikaseffect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broeikassen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daarbij</a:t>
            </a:r>
            <a:r>
              <a:rPr lang="en-GB" dirty="0" smtClean="0"/>
              <a:t> </a:t>
            </a:r>
            <a:r>
              <a:rPr lang="en-GB" dirty="0" err="1" smtClean="0"/>
              <a:t>belangrijk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Waar</a:t>
            </a:r>
            <a:r>
              <a:rPr lang="en-GB" dirty="0" smtClean="0"/>
              <a:t> </a:t>
            </a:r>
            <a:r>
              <a:rPr lang="en-GB" dirty="0" err="1"/>
              <a:t>ontstaan</a:t>
            </a:r>
            <a:r>
              <a:rPr lang="en-GB" dirty="0"/>
              <a:t>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broeikasgassen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In de </a:t>
            </a:r>
            <a:r>
              <a:rPr lang="en-GB" dirty="0" err="1" smtClean="0"/>
              <a:t>landbouw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r>
              <a:rPr lang="en-GB" dirty="0" smtClean="0"/>
              <a:t> CO</a:t>
            </a:r>
            <a:r>
              <a:rPr lang="en-GB" sz="14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vastgelegd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 smtClean="0"/>
              <a:t>Hoe </a:t>
            </a:r>
            <a:r>
              <a:rPr lang="en-GB" dirty="0" err="1" smtClean="0"/>
              <a:t>bereken</a:t>
            </a:r>
            <a:r>
              <a:rPr lang="en-GB" dirty="0" smtClean="0"/>
              <a:t> je de </a:t>
            </a:r>
            <a:r>
              <a:rPr lang="en-GB" dirty="0" err="1" smtClean="0"/>
              <a:t>bijdrage</a:t>
            </a:r>
            <a:r>
              <a:rPr lang="en-GB" dirty="0" smtClean="0"/>
              <a:t> van de </a:t>
            </a:r>
            <a:r>
              <a:rPr lang="en-GB" dirty="0" err="1" smtClean="0"/>
              <a:t>veehouderij</a:t>
            </a:r>
            <a:r>
              <a:rPr lang="en-GB" dirty="0" smtClean="0"/>
              <a:t>?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36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48" y="1440000"/>
            <a:ext cx="4070600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Agrarische</a:t>
            </a:r>
            <a:r>
              <a:rPr lang="en-GB" sz="1400" dirty="0" smtClean="0">
                <a:latin typeface="Verdana" pitchFamily="34" charset="0"/>
              </a:rPr>
              <a:t> sector</a:t>
            </a: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</p:txBody>
      </p:sp>
      <p:sp>
        <p:nvSpPr>
          <p:cNvPr id="16" name="Oval 8"/>
          <p:cNvSpPr>
            <a:spLocks noChangeAspect="1" noChangeArrowheads="1"/>
          </p:cNvSpPr>
          <p:nvPr/>
        </p:nvSpPr>
        <p:spPr bwMode="auto">
          <a:xfrm>
            <a:off x="2147027" y="2728135"/>
            <a:ext cx="2031841" cy="2031841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20000"/>
                  </a:srgbClr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38775" y="1440000"/>
            <a:ext cx="3165673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Consument</a:t>
            </a: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en-GB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680" y="2481642"/>
            <a:ext cx="9000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Externe</a:t>
            </a: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Inputs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611529"/>
            <a:ext cx="1039900" cy="3027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Voerplaat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1580" y="4387170"/>
            <a:ext cx="86273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Land</a:t>
            </a:r>
          </a:p>
          <a:p>
            <a:pPr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gebruik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611529"/>
            <a:ext cx="606256" cy="3027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Mest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07673" y="2655741"/>
            <a:ext cx="1110549" cy="43663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err="1" smtClean="0">
                <a:ln w="12700">
                  <a:noFill/>
                </a:ln>
                <a:solidFill>
                  <a:schemeClr val="tx1"/>
                </a:solidFill>
                <a:latin typeface="+mj-lt"/>
              </a:rPr>
              <a:t>Dier</a:t>
            </a:r>
            <a:endParaRPr lang="nl-NL" sz="1400" dirty="0">
              <a:ln w="12700"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2505" y="2883583"/>
            <a:ext cx="108012" cy="86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0700000">
            <a:off x="4155048" y="3438824"/>
            <a:ext cx="0" cy="172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Ketenbenadering</a:t>
            </a:r>
            <a:endParaRPr lang="nl-N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86699" y="4649058"/>
            <a:ext cx="58715" cy="39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148006" y="3914242"/>
            <a:ext cx="51098" cy="152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13"/>
          <p:cNvSpPr>
            <a:spLocks noChangeAspect="1"/>
          </p:cNvSpPr>
          <p:nvPr/>
        </p:nvSpPr>
        <p:spPr bwMode="auto">
          <a:xfrm rot="5400000">
            <a:off x="1198484" y="4119405"/>
            <a:ext cx="986392" cy="57606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41680" y="4579405"/>
            <a:ext cx="900000" cy="53354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Extern</a:t>
            </a: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Voer</a:t>
            </a:r>
            <a:endParaRPr lang="nl-NL" sz="1400" dirty="0" err="1" smtClean="0">
              <a:latin typeface="Verdana" pitchFamily="34" charset="0"/>
            </a:endParaRPr>
          </a:p>
        </p:txBody>
      </p:sp>
      <p:cxnSp>
        <p:nvCxnSpPr>
          <p:cNvPr id="38" name="Straight Arrow Connector 37"/>
          <p:cNvCxnSpPr>
            <a:stCxn id="15" idx="6"/>
            <a:endCxn id="40" idx="1"/>
          </p:cNvCxnSpPr>
          <p:nvPr/>
        </p:nvCxnSpPr>
        <p:spPr>
          <a:xfrm>
            <a:off x="3718222" y="2874057"/>
            <a:ext cx="2295034" cy="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3256" y="2481642"/>
            <a:ext cx="1436612" cy="7848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Dierlijke</a:t>
            </a:r>
            <a:endParaRPr lang="en-GB" sz="1400" dirty="0">
              <a:latin typeface="Verdana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Producten</a:t>
            </a:r>
            <a:r>
              <a:rPr lang="en-GB" sz="1400" dirty="0" smtClean="0">
                <a:latin typeface="Verdana" pitchFamily="34" charset="0"/>
              </a:rPr>
              <a:t> en </a:t>
            </a:r>
          </a:p>
          <a:p>
            <a:pPr algn="ctr">
              <a:lnSpc>
                <a:spcPts val="1800"/>
              </a:lnSpc>
            </a:pPr>
            <a:r>
              <a:rPr lang="en-GB" sz="1400" dirty="0" err="1" smtClean="0">
                <a:latin typeface="Verdana" pitchFamily="34" charset="0"/>
              </a:rPr>
              <a:t>Diensten</a:t>
            </a:r>
            <a:endParaRPr lang="nl-NL" sz="1400" dirty="0" err="1" smtClean="0">
              <a:latin typeface="Verdana" pitchFamily="34" charset="0"/>
            </a:endParaRPr>
          </a:p>
        </p:txBody>
      </p:sp>
      <p:cxnSp>
        <p:nvCxnSpPr>
          <p:cNvPr id="71" name="Straight Arrow Connector 70"/>
          <p:cNvCxnSpPr>
            <a:stCxn id="13" idx="0"/>
            <a:endCxn id="40" idx="1"/>
          </p:cNvCxnSpPr>
          <p:nvPr/>
        </p:nvCxnSpPr>
        <p:spPr>
          <a:xfrm flipV="1">
            <a:off x="4155048" y="2874057"/>
            <a:ext cx="1858208" cy="737472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4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48" y="1440000"/>
            <a:ext cx="4070600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Agrarische sector</a:t>
            </a: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</p:txBody>
      </p:sp>
      <p:sp>
        <p:nvSpPr>
          <p:cNvPr id="16" name="Oval 8"/>
          <p:cNvSpPr>
            <a:spLocks noChangeAspect="1" noChangeArrowheads="1"/>
          </p:cNvSpPr>
          <p:nvPr/>
        </p:nvSpPr>
        <p:spPr bwMode="auto">
          <a:xfrm>
            <a:off x="2147027" y="2728135"/>
            <a:ext cx="2031841" cy="2031841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20000"/>
                  </a:srgbClr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5438775" y="1440000"/>
            <a:ext cx="3165673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Consument</a:t>
            </a: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680" y="2481642"/>
            <a:ext cx="9000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Externe</a:t>
            </a:r>
          </a:p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Inputs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611529"/>
            <a:ext cx="1039900" cy="3231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Voerplaat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1580" y="4387170"/>
            <a:ext cx="86273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Land</a:t>
            </a:r>
          </a:p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gebruik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611529"/>
            <a:ext cx="606255" cy="3231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Mest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07673" y="2655741"/>
            <a:ext cx="1110549" cy="43663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smtClean="0">
                <a:ln w="12700">
                  <a:noFill/>
                </a:ln>
                <a:solidFill>
                  <a:schemeClr val="tx1"/>
                </a:solidFill>
                <a:latin typeface="+mj-lt"/>
              </a:rPr>
              <a:t>Dier</a:t>
            </a:r>
            <a:endParaRPr lang="nl-NL" sz="1400" dirty="0">
              <a:ln w="12700"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2505" y="2883583"/>
            <a:ext cx="108012" cy="86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0700000">
            <a:off x="4155048" y="3438824"/>
            <a:ext cx="0" cy="172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Ketenemissies</a:t>
            </a:r>
            <a:endParaRPr lang="nl-N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86699" y="4649058"/>
            <a:ext cx="58715" cy="39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148006" y="3914242"/>
            <a:ext cx="51098" cy="152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13"/>
          <p:cNvSpPr>
            <a:spLocks noChangeAspect="1"/>
          </p:cNvSpPr>
          <p:nvPr/>
        </p:nvSpPr>
        <p:spPr bwMode="auto">
          <a:xfrm rot="5400000">
            <a:off x="1198484" y="4119405"/>
            <a:ext cx="986392" cy="57606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1305195" y="4579405"/>
            <a:ext cx="77296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Extern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Voer</a:t>
            </a:r>
            <a:endParaRPr lang="nl-NL" sz="1400" dirty="0" err="1" smtClean="0">
              <a:latin typeface="Verdana" pitchFamily="34" charset="0"/>
            </a:endParaRPr>
          </a:p>
        </p:txBody>
      </p:sp>
      <p:cxnSp>
        <p:nvCxnSpPr>
          <p:cNvPr id="38" name="Straight Arrow Connector 37"/>
          <p:cNvCxnSpPr>
            <a:stCxn id="15" idx="6"/>
            <a:endCxn id="40" idx="1"/>
          </p:cNvCxnSpPr>
          <p:nvPr/>
        </p:nvCxnSpPr>
        <p:spPr>
          <a:xfrm>
            <a:off x="3718222" y="2874057"/>
            <a:ext cx="2295034" cy="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3256" y="2481642"/>
            <a:ext cx="1436612" cy="7848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Dierlijke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Producten en 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Diensten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1202368" y="2294904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5" name="TextBox 44"/>
          <p:cNvSpPr txBox="1"/>
          <p:nvPr/>
        </p:nvSpPr>
        <p:spPr>
          <a:xfrm>
            <a:off x="940856" y="199219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678065" y="2284529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6" name="TextBox 45"/>
          <p:cNvSpPr txBox="1"/>
          <p:nvPr/>
        </p:nvSpPr>
        <p:spPr>
          <a:xfrm>
            <a:off x="1358931" y="1992192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8" name="Lightning Bolt 47"/>
          <p:cNvSpPr/>
          <p:nvPr/>
        </p:nvSpPr>
        <p:spPr>
          <a:xfrm>
            <a:off x="2894411" y="2438920"/>
            <a:ext cx="180000" cy="270000"/>
          </a:xfrm>
          <a:prstGeom prst="lightningBol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9" name="TextBox 48"/>
          <p:cNvSpPr txBox="1"/>
          <p:nvPr/>
        </p:nvSpPr>
        <p:spPr>
          <a:xfrm>
            <a:off x="2575277" y="2146583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4" name="Lightning Bolt 53"/>
          <p:cNvSpPr/>
          <p:nvPr/>
        </p:nvSpPr>
        <p:spPr>
          <a:xfrm>
            <a:off x="3753392" y="3375024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5" name="TextBox 54"/>
          <p:cNvSpPr txBox="1"/>
          <p:nvPr/>
        </p:nvSpPr>
        <p:spPr>
          <a:xfrm>
            <a:off x="3491880" y="307231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48055" y="3072094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0" name="Lightning Bolt 59"/>
          <p:cNvSpPr/>
          <p:nvPr/>
        </p:nvSpPr>
        <p:spPr>
          <a:xfrm>
            <a:off x="2777152" y="4167112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1" name="TextBox 60"/>
          <p:cNvSpPr txBox="1"/>
          <p:nvPr/>
        </p:nvSpPr>
        <p:spPr>
          <a:xfrm>
            <a:off x="2515639" y="38644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3" name="Lightning Bolt 62"/>
          <p:cNvSpPr/>
          <p:nvPr/>
        </p:nvSpPr>
        <p:spPr>
          <a:xfrm>
            <a:off x="3252849" y="4156737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4" name="TextBox 63"/>
          <p:cNvSpPr txBox="1"/>
          <p:nvPr/>
        </p:nvSpPr>
        <p:spPr>
          <a:xfrm>
            <a:off x="2933714" y="3864400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6" name="Lightning Bolt 65"/>
          <p:cNvSpPr/>
          <p:nvPr/>
        </p:nvSpPr>
        <p:spPr>
          <a:xfrm>
            <a:off x="1199205" y="4383136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7" name="TextBox 66"/>
          <p:cNvSpPr txBox="1"/>
          <p:nvPr/>
        </p:nvSpPr>
        <p:spPr>
          <a:xfrm>
            <a:off x="937692" y="4080424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9" name="Lightning Bolt 68"/>
          <p:cNvSpPr/>
          <p:nvPr/>
        </p:nvSpPr>
        <p:spPr>
          <a:xfrm>
            <a:off x="1674902" y="4372761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70" name="TextBox 69"/>
          <p:cNvSpPr txBox="1"/>
          <p:nvPr/>
        </p:nvSpPr>
        <p:spPr>
          <a:xfrm>
            <a:off x="1355767" y="4080424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71" name="Straight Arrow Connector 70"/>
          <p:cNvCxnSpPr>
            <a:stCxn id="13" idx="0"/>
            <a:endCxn id="40" idx="1"/>
          </p:cNvCxnSpPr>
          <p:nvPr/>
        </p:nvCxnSpPr>
        <p:spPr>
          <a:xfrm flipV="1">
            <a:off x="4155048" y="2874057"/>
            <a:ext cx="1858208" cy="737472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ghtning Bolt 56"/>
          <p:cNvSpPr/>
          <p:nvPr/>
        </p:nvSpPr>
        <p:spPr>
          <a:xfrm>
            <a:off x="4267189" y="3364431"/>
            <a:ext cx="180000" cy="270000"/>
          </a:xfrm>
          <a:prstGeom prst="lightningBol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16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48" y="1440000"/>
            <a:ext cx="4070600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Agrarische sector</a:t>
            </a: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latin typeface="Verdana" pitchFamily="34" charset="0"/>
            </a:endParaRPr>
          </a:p>
        </p:txBody>
      </p:sp>
      <p:sp>
        <p:nvSpPr>
          <p:cNvPr id="16" name="Oval 8"/>
          <p:cNvSpPr>
            <a:spLocks noChangeAspect="1" noChangeArrowheads="1"/>
          </p:cNvSpPr>
          <p:nvPr/>
        </p:nvSpPr>
        <p:spPr bwMode="auto">
          <a:xfrm>
            <a:off x="2147027" y="2728135"/>
            <a:ext cx="2031841" cy="2031841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20000"/>
                  </a:srgbClr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5438775" y="1440000"/>
            <a:ext cx="3165673" cy="47089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 smtClean="0">
                <a:latin typeface="Verdana" pitchFamily="34" charset="0"/>
              </a:rPr>
              <a:t>Consument</a:t>
            </a: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smtClean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1680" y="2481642"/>
            <a:ext cx="9000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Externe</a:t>
            </a:r>
          </a:p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Inputs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611529"/>
            <a:ext cx="1039900" cy="3231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Voerplaat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1580" y="4387170"/>
            <a:ext cx="86273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Land</a:t>
            </a:r>
          </a:p>
          <a:p>
            <a:pPr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gebruik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611529"/>
            <a:ext cx="606255" cy="3231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Mest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07673" y="2655741"/>
            <a:ext cx="1110549" cy="436632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smtClean="0">
                <a:ln w="12700">
                  <a:noFill/>
                </a:ln>
                <a:solidFill>
                  <a:schemeClr val="tx1"/>
                </a:solidFill>
                <a:latin typeface="+mj-lt"/>
              </a:rPr>
              <a:t>Dier</a:t>
            </a:r>
            <a:endParaRPr lang="nl-NL" sz="1400" dirty="0">
              <a:ln w="12700"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12505" y="2883583"/>
            <a:ext cx="108012" cy="86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0700000">
            <a:off x="4155048" y="3438824"/>
            <a:ext cx="0" cy="172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Project </a:t>
            </a:r>
            <a:r>
              <a:rPr lang="en-GB" dirty="0" err="1" smtClean="0"/>
              <a:t>Feedprint</a:t>
            </a:r>
            <a:endParaRPr lang="nl-NL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86699" y="4649058"/>
            <a:ext cx="58715" cy="39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148006" y="3914242"/>
            <a:ext cx="51098" cy="152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13"/>
          <p:cNvSpPr>
            <a:spLocks noChangeAspect="1"/>
          </p:cNvSpPr>
          <p:nvPr/>
        </p:nvSpPr>
        <p:spPr bwMode="auto">
          <a:xfrm rot="5400000">
            <a:off x="1198484" y="4119405"/>
            <a:ext cx="986392" cy="57606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1305195" y="4579405"/>
            <a:ext cx="77296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Extern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Voer</a:t>
            </a:r>
            <a:endParaRPr lang="nl-NL" sz="1400" dirty="0" err="1" smtClean="0">
              <a:latin typeface="Verdana" pitchFamily="34" charset="0"/>
            </a:endParaRPr>
          </a:p>
        </p:txBody>
      </p:sp>
      <p:cxnSp>
        <p:nvCxnSpPr>
          <p:cNvPr id="38" name="Straight Arrow Connector 37"/>
          <p:cNvCxnSpPr>
            <a:stCxn id="15" idx="6"/>
            <a:endCxn id="40" idx="1"/>
          </p:cNvCxnSpPr>
          <p:nvPr/>
        </p:nvCxnSpPr>
        <p:spPr>
          <a:xfrm>
            <a:off x="3718222" y="2874057"/>
            <a:ext cx="2295034" cy="0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3256" y="2481642"/>
            <a:ext cx="1436612" cy="7848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Dierlijke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Producten en </a:t>
            </a:r>
          </a:p>
          <a:p>
            <a:pPr algn="ctr">
              <a:lnSpc>
                <a:spcPts val="1800"/>
              </a:lnSpc>
            </a:pPr>
            <a:r>
              <a:rPr lang="nl-NL" sz="1400" smtClean="0">
                <a:latin typeface="Verdana" pitchFamily="34" charset="0"/>
              </a:rPr>
              <a:t>Diensten</a:t>
            </a:r>
            <a:endParaRPr lang="nl-NL" sz="1400" dirty="0" err="1" smtClean="0">
              <a:latin typeface="Verdana" pitchFamily="34" charset="0"/>
            </a:endParaRPr>
          </a:p>
        </p:txBody>
      </p:sp>
      <p:sp>
        <p:nvSpPr>
          <p:cNvPr id="44" name="Lightning Bolt 43"/>
          <p:cNvSpPr/>
          <p:nvPr/>
        </p:nvSpPr>
        <p:spPr>
          <a:xfrm>
            <a:off x="1202368" y="2294904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5" name="TextBox 44"/>
          <p:cNvSpPr txBox="1"/>
          <p:nvPr/>
        </p:nvSpPr>
        <p:spPr>
          <a:xfrm>
            <a:off x="940856" y="199219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" name="Lightning Bolt 46"/>
          <p:cNvSpPr/>
          <p:nvPr/>
        </p:nvSpPr>
        <p:spPr>
          <a:xfrm>
            <a:off x="1678065" y="2284529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6" name="TextBox 45"/>
          <p:cNvSpPr txBox="1"/>
          <p:nvPr/>
        </p:nvSpPr>
        <p:spPr>
          <a:xfrm>
            <a:off x="1358931" y="1992192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</a:p>
        </p:txBody>
      </p:sp>
      <p:sp>
        <p:nvSpPr>
          <p:cNvPr id="48" name="Lightning Bolt 47"/>
          <p:cNvSpPr/>
          <p:nvPr/>
        </p:nvSpPr>
        <p:spPr>
          <a:xfrm>
            <a:off x="2894411" y="2438920"/>
            <a:ext cx="180000" cy="270000"/>
          </a:xfrm>
          <a:prstGeom prst="lightningBol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49" name="TextBox 48"/>
          <p:cNvSpPr txBox="1"/>
          <p:nvPr/>
        </p:nvSpPr>
        <p:spPr>
          <a:xfrm>
            <a:off x="2575277" y="2146583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4" name="Lightning Bolt 53"/>
          <p:cNvSpPr/>
          <p:nvPr/>
        </p:nvSpPr>
        <p:spPr>
          <a:xfrm>
            <a:off x="3753392" y="3375024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5" name="TextBox 54"/>
          <p:cNvSpPr txBox="1"/>
          <p:nvPr/>
        </p:nvSpPr>
        <p:spPr>
          <a:xfrm>
            <a:off x="3491880" y="3072312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48055" y="3072094"/>
            <a:ext cx="5565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0" name="Lightning Bolt 59"/>
          <p:cNvSpPr/>
          <p:nvPr/>
        </p:nvSpPr>
        <p:spPr>
          <a:xfrm>
            <a:off x="2777152" y="4167112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1" name="TextBox 60"/>
          <p:cNvSpPr txBox="1"/>
          <p:nvPr/>
        </p:nvSpPr>
        <p:spPr>
          <a:xfrm>
            <a:off x="2515639" y="38644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3" name="Lightning Bolt 62"/>
          <p:cNvSpPr/>
          <p:nvPr/>
        </p:nvSpPr>
        <p:spPr>
          <a:xfrm>
            <a:off x="3252849" y="4156737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4" name="TextBox 63"/>
          <p:cNvSpPr txBox="1"/>
          <p:nvPr/>
        </p:nvSpPr>
        <p:spPr>
          <a:xfrm>
            <a:off x="2933714" y="3864400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6" name="Lightning Bolt 65"/>
          <p:cNvSpPr/>
          <p:nvPr/>
        </p:nvSpPr>
        <p:spPr>
          <a:xfrm>
            <a:off x="1199205" y="4383136"/>
            <a:ext cx="180000" cy="270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7" name="TextBox 66"/>
          <p:cNvSpPr txBox="1"/>
          <p:nvPr/>
        </p:nvSpPr>
        <p:spPr>
          <a:xfrm>
            <a:off x="937692" y="4080424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9" name="Lightning Bolt 68"/>
          <p:cNvSpPr/>
          <p:nvPr/>
        </p:nvSpPr>
        <p:spPr>
          <a:xfrm>
            <a:off x="1674902" y="4372761"/>
            <a:ext cx="180000" cy="270000"/>
          </a:xfrm>
          <a:prstGeom prst="lightningBolt">
            <a:avLst/>
          </a:pr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70" name="TextBox 69"/>
          <p:cNvSpPr txBox="1"/>
          <p:nvPr/>
        </p:nvSpPr>
        <p:spPr>
          <a:xfrm>
            <a:off x="1355767" y="4080424"/>
            <a:ext cx="5581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</a:t>
            </a:r>
            <a:endParaRPr lang="nl-NL" sz="1000" b="1" dirty="0" err="1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71" name="Straight Arrow Connector 70"/>
          <p:cNvCxnSpPr>
            <a:stCxn id="13" idx="0"/>
            <a:endCxn id="40" idx="1"/>
          </p:cNvCxnSpPr>
          <p:nvPr/>
        </p:nvCxnSpPr>
        <p:spPr>
          <a:xfrm flipV="1">
            <a:off x="4155048" y="2874057"/>
            <a:ext cx="1858208" cy="737472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ightning Bolt 56"/>
          <p:cNvSpPr/>
          <p:nvPr/>
        </p:nvSpPr>
        <p:spPr>
          <a:xfrm>
            <a:off x="4267189" y="3364431"/>
            <a:ext cx="180000" cy="270000"/>
          </a:xfrm>
          <a:prstGeom prst="lightningBol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39" name="TextBox 38"/>
          <p:cNvSpPr txBox="1"/>
          <p:nvPr/>
        </p:nvSpPr>
        <p:spPr>
          <a:xfrm>
            <a:off x="6030321" y="5573751"/>
            <a:ext cx="1907895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</a:t>
            </a:r>
            <a:r>
              <a:rPr lang="nl-NL" sz="10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 </a:t>
            </a:r>
            <a:r>
              <a:rPr lang="nl-NL" sz="1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equivalenten</a:t>
            </a:r>
            <a:endParaRPr lang="nl-NL" sz="1000" b="1" dirty="0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9319" y="5834017"/>
            <a:ext cx="1269899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kg product</a:t>
            </a:r>
            <a:endParaRPr lang="nl-NL" sz="1000" b="1" dirty="0" smtClean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40152" y="5876463"/>
            <a:ext cx="2088232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5400000">
            <a:off x="2601428" y="3406294"/>
            <a:ext cx="631294" cy="3741896"/>
          </a:xfrm>
          <a:prstGeom prst="rightBrace">
            <a:avLst>
              <a:gd name="adj1" fmla="val 60353"/>
              <a:gd name="adj2" fmla="val 49720"/>
            </a:avLst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xtBox 49"/>
          <p:cNvSpPr txBox="1"/>
          <p:nvPr/>
        </p:nvSpPr>
        <p:spPr>
          <a:xfrm>
            <a:off x="2411760" y="5718576"/>
            <a:ext cx="1029897" cy="3027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400" dirty="0" err="1" smtClean="0">
                <a:latin typeface="Verdana" pitchFamily="34" charset="0"/>
              </a:rPr>
              <a:t>FeedPrint</a:t>
            </a:r>
            <a:endParaRPr lang="nl-NL" sz="1400" dirty="0" smtClean="0">
              <a:latin typeface="Verdan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41657" y="5890628"/>
            <a:ext cx="2282471" cy="1"/>
          </a:xfrm>
          <a:prstGeom prst="straightConnector1">
            <a:avLst/>
          </a:prstGeom>
          <a:ln w="158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Globaal</a:t>
            </a:r>
            <a:r>
              <a:rPr lang="en-GB" dirty="0" smtClean="0"/>
              <a:t>: </a:t>
            </a:r>
            <a:r>
              <a:rPr lang="en-GB" dirty="0" err="1" smtClean="0"/>
              <a:t>Emissies</a:t>
            </a:r>
            <a:r>
              <a:rPr lang="en-GB" dirty="0" smtClean="0"/>
              <a:t> </a:t>
            </a:r>
            <a:r>
              <a:rPr lang="en-GB" dirty="0" err="1" smtClean="0"/>
              <a:t>verschillen</a:t>
            </a:r>
            <a:r>
              <a:rPr lang="en-GB" dirty="0" smtClean="0"/>
              <a:t> per </a:t>
            </a:r>
            <a:r>
              <a:rPr lang="en-GB" dirty="0" err="1" smtClean="0"/>
              <a:t>diersoort</a:t>
            </a:r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1042988" y="1412875"/>
            <a:ext cx="7058025" cy="4513263"/>
            <a:chOff x="1042988" y="1412875"/>
            <a:chExt cx="7058025" cy="4513263"/>
          </a:xfrm>
        </p:grpSpPr>
        <p:sp>
          <p:nvSpPr>
            <p:cNvPr id="4" name="AutoShape 2"/>
            <p:cNvSpPr>
              <a:spLocks noChangeAspect="1" noChangeArrowheads="1" noTextEdit="1"/>
            </p:cNvSpPr>
            <p:nvPr/>
          </p:nvSpPr>
          <p:spPr bwMode="auto">
            <a:xfrm>
              <a:off x="1042988" y="1412875"/>
              <a:ext cx="7058025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085975" y="1741488"/>
              <a:ext cx="5837238" cy="328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085975" y="4702175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85975" y="4375150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85975" y="4048125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085975" y="3719513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85975" y="3392488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085975" y="3051175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085975" y="2725738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085975" y="2397125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085975" y="2068513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085975" y="1741488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085975" y="1741488"/>
              <a:ext cx="0" cy="3289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025650" y="5030788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5650" y="4702175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25650" y="4375150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025650" y="4048125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025650" y="3719513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025650" y="3392488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025650" y="3051175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025650" y="2725738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025650" y="2397125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025650" y="2068513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025650" y="1741488"/>
              <a:ext cx="603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2085975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257550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4418013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5591175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6750050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7923213" y="503078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824038" y="4930775"/>
              <a:ext cx="10740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717675" y="4602163"/>
              <a:ext cx="212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20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717675" y="4273550"/>
              <a:ext cx="212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40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717675" y="3946525"/>
              <a:ext cx="212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60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717675" y="3617913"/>
              <a:ext cx="2127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80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611313" y="3289300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100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611313" y="2951163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120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611313" y="2622550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140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611313" y="2295525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160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611313" y="1966913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180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611313" y="1638300"/>
              <a:ext cx="32220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Arial" charset="0"/>
                </a:rPr>
                <a:t>200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085975" y="5161607"/>
              <a:ext cx="1171576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500" b="1" dirty="0" err="1">
                  <a:latin typeface="Arial" charset="0"/>
                </a:rPr>
                <a:t>Varken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257551" y="5161607"/>
              <a:ext cx="11604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500" b="1" dirty="0">
                  <a:latin typeface="Arial" charset="0"/>
                </a:rPr>
                <a:t>Kip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418013" y="5161607"/>
              <a:ext cx="117316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500" b="1" dirty="0" err="1">
                  <a:latin typeface="Arial" charset="0"/>
                </a:rPr>
                <a:t>Rund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5591174" y="5161607"/>
              <a:ext cx="115887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500" b="1" dirty="0" err="1">
                  <a:latin typeface="Arial" charset="0"/>
                </a:rPr>
                <a:t>Melk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6750050" y="5161607"/>
              <a:ext cx="1138237" cy="23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500" b="1" dirty="0" err="1">
                  <a:latin typeface="Arial" charset="0"/>
                </a:rPr>
                <a:t>Eieren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 rot="16200000">
              <a:off x="-34925" y="3067051"/>
              <a:ext cx="281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500" b="1" dirty="0">
                  <a:latin typeface="Arial" charset="0"/>
                </a:rPr>
                <a:t>kg CO</a:t>
              </a:r>
              <a:r>
                <a:rPr lang="en-US" sz="800" b="1" dirty="0">
                  <a:latin typeface="Arial" charset="0"/>
                </a:rPr>
                <a:t>2</a:t>
              </a:r>
              <a:r>
                <a:rPr lang="en-US" sz="1500" b="1" dirty="0">
                  <a:latin typeface="Arial" charset="0"/>
                </a:rPr>
                <a:t> </a:t>
              </a:r>
              <a:r>
                <a:rPr lang="en-US" sz="1500" b="1" dirty="0" err="1">
                  <a:latin typeface="Arial" charset="0"/>
                </a:rPr>
                <a:t>eq</a:t>
              </a:r>
              <a:r>
                <a:rPr lang="en-US" sz="1500" b="1" dirty="0">
                  <a:latin typeface="Arial" charset="0"/>
                </a:rPr>
                <a:t>/kg </a:t>
              </a:r>
              <a:r>
                <a:rPr lang="en-US" sz="1500" b="1" dirty="0" err="1">
                  <a:latin typeface="Arial" charset="0"/>
                </a:rPr>
                <a:t>dierlijk</a:t>
              </a:r>
              <a:r>
                <a:rPr lang="en-US" sz="1500" b="1" dirty="0">
                  <a:latin typeface="Arial" charset="0"/>
                </a:rPr>
                <a:t> </a:t>
              </a:r>
              <a:r>
                <a:rPr lang="en-US" sz="1500" b="1" dirty="0" err="1">
                  <a:latin typeface="Arial" charset="0"/>
                </a:rPr>
                <a:t>eiwit</a:t>
              </a:r>
              <a:endParaRPr lang="en-US" sz="2800" dirty="0">
                <a:latin typeface="Arial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513137" y="4360844"/>
              <a:ext cx="720000" cy="3715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314573" y="4110018"/>
              <a:ext cx="720000" cy="3715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629150" y="2713812"/>
              <a:ext cx="720000" cy="3715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5788025" y="3890150"/>
              <a:ext cx="720000" cy="3715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6945312" y="4306075"/>
              <a:ext cx="720000" cy="3715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GB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2051050" y="5013325"/>
              <a:ext cx="5837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403350" y="5589588"/>
              <a:ext cx="48974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De Vries &amp; De Boer,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332554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627</Words>
  <Application>Microsoft Office PowerPoint</Application>
  <PresentationFormat>Diavoorstelling (4:3)</PresentationFormat>
  <Paragraphs>391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Wageningen UR</vt:lpstr>
      <vt:lpstr>Carbon Footprint</vt:lpstr>
      <vt:lpstr>Overzicht workshop:</vt:lpstr>
      <vt:lpstr>Broeikaseffect</vt:lpstr>
      <vt:lpstr>Broeikasgassen en hun effectiviteit</vt:lpstr>
      <vt:lpstr>Rol van de Veehouderij</vt:lpstr>
      <vt:lpstr>Ketenbenadering</vt:lpstr>
      <vt:lpstr>Ketenemissies</vt:lpstr>
      <vt:lpstr>Project Feedprint</vt:lpstr>
      <vt:lpstr>Globaal: Emissies verschillen per diersoort</vt:lpstr>
      <vt:lpstr>Ketenbenadering: Voer – Vee – Consument </vt:lpstr>
      <vt:lpstr>Ketenbenadering: Voer – Vee – Consument</vt:lpstr>
      <vt:lpstr>Het kader: De koolstof kringloop</vt:lpstr>
      <vt:lpstr>Landgebruik en verandering daarin</vt:lpstr>
      <vt:lpstr>Stand van zaken</vt:lpstr>
      <vt:lpstr>Voer is belangrijk!</vt:lpstr>
      <vt:lpstr>Invloed vooruitgang op emissies</vt:lpstr>
      <vt:lpstr>Strategiën voor beperking broeikasgassen</vt:lpstr>
      <vt:lpstr>Technische Strategieën</vt:lpstr>
      <vt:lpstr>Samengevat: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Bennie Storkhorst</cp:lastModifiedBy>
  <cp:revision>298</cp:revision>
  <dcterms:created xsi:type="dcterms:W3CDTF">2011-09-29T08:30:03Z</dcterms:created>
  <dcterms:modified xsi:type="dcterms:W3CDTF">2012-06-11T12:54:52Z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